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21" r:id="rId3"/>
    <p:sldId id="322" r:id="rId4"/>
    <p:sldId id="314" r:id="rId5"/>
    <p:sldId id="318" r:id="rId6"/>
    <p:sldId id="319" r:id="rId7"/>
    <p:sldId id="330" r:id="rId8"/>
    <p:sldId id="320" r:id="rId9"/>
    <p:sldId id="323" r:id="rId10"/>
    <p:sldId id="281" r:id="rId11"/>
    <p:sldId id="288" r:id="rId12"/>
    <p:sldId id="315" r:id="rId13"/>
    <p:sldId id="291" r:id="rId14"/>
    <p:sldId id="316" r:id="rId15"/>
    <p:sldId id="296" r:id="rId16"/>
    <p:sldId id="317" r:id="rId17"/>
    <p:sldId id="297" r:id="rId18"/>
    <p:sldId id="298" r:id="rId19"/>
    <p:sldId id="324" r:id="rId20"/>
    <p:sldId id="325" r:id="rId21"/>
    <p:sldId id="284" r:id="rId22"/>
    <p:sldId id="311" r:id="rId23"/>
    <p:sldId id="283" r:id="rId24"/>
    <p:sldId id="286" r:id="rId25"/>
    <p:sldId id="301" r:id="rId26"/>
    <p:sldId id="326" r:id="rId27"/>
    <p:sldId id="327" r:id="rId28"/>
    <p:sldId id="328" r:id="rId29"/>
    <p:sldId id="329" r:id="rId30"/>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6-9-2020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6-9-2020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13</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6-9-2020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6-9-2020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6-9-2020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6-9-2020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6-9-2020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6-9-2020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6-9-2020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6-9-2020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6-9-2020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6-9-2020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6-9-2020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xfyO9fUsBu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nl.wikipedia.org/wiki/Molybdeen" TargetMode="External"/><Relationship Id="rId3" Type="http://schemas.openxmlformats.org/officeDocument/2006/relationships/hyperlink" Target="https://nl.wikipedia.org/wiki/Legering" TargetMode="External"/><Relationship Id="rId7" Type="http://schemas.openxmlformats.org/officeDocument/2006/relationships/hyperlink" Target="https://nl.wikipedia.org/wiki/Koolstof" TargetMode="External"/><Relationship Id="rId12" Type="http://schemas.openxmlformats.org/officeDocument/2006/relationships/hyperlink" Target="https://nl.wikipedia.org/wiki/Silicium" TargetMode="External"/><Relationship Id="rId2" Type="http://schemas.openxmlformats.org/officeDocument/2006/relationships/hyperlink" Target="https://nl.wikipedia.org/wiki/Staal_(legering)" TargetMode="External"/><Relationship Id="rId1" Type="http://schemas.openxmlformats.org/officeDocument/2006/relationships/slideLayout" Target="../slideLayouts/slideLayout2.xml"/><Relationship Id="rId6" Type="http://schemas.openxmlformats.org/officeDocument/2006/relationships/hyperlink" Target="https://nl.wikipedia.org/wiki/Nikkel" TargetMode="External"/><Relationship Id="rId11" Type="http://schemas.openxmlformats.org/officeDocument/2006/relationships/hyperlink" Target="https://nl.wikipedia.org/wiki/Stikstof_(element)" TargetMode="External"/><Relationship Id="rId5" Type="http://schemas.openxmlformats.org/officeDocument/2006/relationships/hyperlink" Target="https://nl.wikipedia.org/wiki/Chroom_(element)" TargetMode="External"/><Relationship Id="rId10" Type="http://schemas.openxmlformats.org/officeDocument/2006/relationships/hyperlink" Target="https://nl.wikipedia.org/wiki/Mangaan" TargetMode="External"/><Relationship Id="rId4" Type="http://schemas.openxmlformats.org/officeDocument/2006/relationships/hyperlink" Target="https://nl.wikipedia.org/wiki/IJzer_(element)" TargetMode="External"/><Relationship Id="rId9" Type="http://schemas.openxmlformats.org/officeDocument/2006/relationships/hyperlink" Target="https://nl.wikipedia.org/wiki/Titaniu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85800" y="548681"/>
            <a:ext cx="7772400" cy="1008111"/>
          </a:xfrm>
        </p:spPr>
        <p:txBody>
          <a:bodyPr/>
          <a:lstStyle/>
          <a:p>
            <a:r>
              <a:rPr lang="nl-NL" dirty="0"/>
              <a:t>Veel gebruikte materialen in de landbouw:</a:t>
            </a:r>
          </a:p>
        </p:txBody>
      </p:sp>
      <p:sp>
        <p:nvSpPr>
          <p:cNvPr id="3" name="Ondertitel 2"/>
          <p:cNvSpPr>
            <a:spLocks noGrp="1"/>
          </p:cNvSpPr>
          <p:nvPr>
            <p:ph type="subTitle" idx="1"/>
          </p:nvPr>
        </p:nvSpPr>
        <p:spPr>
          <a:xfrm>
            <a:off x="1371600" y="1772816"/>
            <a:ext cx="6400800" cy="2160240"/>
          </a:xfrm>
        </p:spPr>
        <p:txBody>
          <a:bodyPr/>
          <a:lstStyle/>
          <a:p>
            <a:endParaRPr lang="nl-NL" sz="1800" dirty="0"/>
          </a:p>
          <a:p>
            <a:r>
              <a:rPr lang="nl-NL" sz="1800" dirty="0"/>
              <a:t>*Metalen , </a:t>
            </a:r>
            <a:r>
              <a:rPr lang="nl-NL" dirty="0"/>
              <a:t>F</a:t>
            </a:r>
            <a:r>
              <a:rPr lang="nl-NL" sz="1800" dirty="0"/>
              <a:t>erro en non </a:t>
            </a:r>
            <a:r>
              <a:rPr lang="nl-NL" dirty="0"/>
              <a:t>F</a:t>
            </a:r>
            <a:r>
              <a:rPr lang="nl-NL" sz="1800" dirty="0"/>
              <a:t>erro</a:t>
            </a:r>
          </a:p>
          <a:p>
            <a:endParaRPr lang="nl-NL" sz="1800" dirty="0"/>
          </a:p>
          <a:p>
            <a:r>
              <a:rPr lang="nl-NL" sz="1800" dirty="0"/>
              <a:t>*Kunststoffen</a:t>
            </a:r>
          </a:p>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Non Ferro metalen</a:t>
            </a:r>
          </a:p>
        </p:txBody>
      </p:sp>
      <p:sp>
        <p:nvSpPr>
          <p:cNvPr id="6" name="Tijdelijke aanduiding voor inhoud 5"/>
          <p:cNvSpPr>
            <a:spLocks noGrp="1"/>
          </p:cNvSpPr>
          <p:nvPr>
            <p:ph idx="1"/>
          </p:nvPr>
        </p:nvSpPr>
        <p:spPr/>
        <p:txBody>
          <a:bodyPr/>
          <a:lstStyle/>
          <a:p>
            <a:r>
              <a:rPr lang="nl-NL" dirty="0"/>
              <a:t>Koper</a:t>
            </a:r>
          </a:p>
          <a:p>
            <a:r>
              <a:rPr lang="nl-NL" dirty="0"/>
              <a:t>Brons</a:t>
            </a:r>
          </a:p>
          <a:p>
            <a:r>
              <a:rPr lang="nl-NL" dirty="0"/>
              <a:t>messing</a:t>
            </a:r>
          </a:p>
          <a:p>
            <a:r>
              <a:rPr lang="nl-NL" dirty="0"/>
              <a:t>Aluminium</a:t>
            </a:r>
          </a:p>
          <a:p>
            <a:r>
              <a:rPr lang="nl-NL" dirty="0"/>
              <a:t>Zink</a:t>
            </a:r>
          </a:p>
          <a:p>
            <a:r>
              <a:rPr lang="nl-NL" dirty="0"/>
              <a:t>Tin</a:t>
            </a:r>
          </a:p>
          <a:p>
            <a:r>
              <a:rPr lang="nl-NL" dirty="0"/>
              <a:t>Lood</a:t>
            </a:r>
          </a:p>
          <a:p>
            <a:endParaRPr lang="nl-NL" dirty="0"/>
          </a:p>
        </p:txBody>
      </p:sp>
    </p:spTree>
    <p:extLst>
      <p:ext uri="{BB962C8B-B14F-4D97-AF65-F5344CB8AC3E}">
        <p14:creationId xmlns:p14="http://schemas.microsoft.com/office/powerpoint/2010/main" val="333397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Koper</a:t>
            </a:r>
          </a:p>
        </p:txBody>
      </p:sp>
      <p:sp>
        <p:nvSpPr>
          <p:cNvPr id="3" name="Tijdelijke aanduiding voor inhoud 2"/>
          <p:cNvSpPr>
            <a:spLocks noGrp="1"/>
          </p:cNvSpPr>
          <p:nvPr>
            <p:ph idx="1"/>
          </p:nvPr>
        </p:nvSpPr>
        <p:spPr/>
        <p:txBody>
          <a:bodyPr/>
          <a:lstStyle/>
          <a:p>
            <a:pPr algn="l" rtl="0" fontAlgn="base">
              <a:buFont typeface="Arial" panose="020B0604020202020204" pitchFamily="34" charset="0"/>
              <a:buChar char="•"/>
            </a:pPr>
            <a:r>
              <a:rPr lang="nl-NL" b="0" i="0" u="none" strike="noStrike" dirty="0">
                <a:solidFill>
                  <a:srgbClr val="3F3F3F"/>
                </a:solidFill>
                <a:effectLst/>
                <a:latin typeface="Roboto"/>
              </a:rPr>
              <a:t>Is elektrisch en warmtegeleidend</a:t>
            </a:r>
          </a:p>
          <a:p>
            <a:pPr algn="l" rtl="0" fontAlgn="base">
              <a:buFont typeface="Arial" panose="020B0604020202020204" pitchFamily="34" charset="0"/>
              <a:buChar char="•"/>
            </a:pPr>
            <a:r>
              <a:rPr lang="nl-NL" b="0" i="0" u="none" strike="noStrike" dirty="0">
                <a:solidFill>
                  <a:srgbClr val="3F3F3F"/>
                </a:solidFill>
                <a:effectLst/>
                <a:latin typeface="Roboto"/>
              </a:rPr>
              <a:t>Corrosiebestendig in lucht, vocht en zeewater</a:t>
            </a:r>
          </a:p>
          <a:p>
            <a:pPr algn="l" rtl="0" fontAlgn="base">
              <a:buFont typeface="Arial" panose="020B0604020202020204" pitchFamily="34" charset="0"/>
              <a:buChar char="•"/>
            </a:pPr>
            <a:r>
              <a:rPr lang="nl-NL" b="0" i="0" u="none" strike="noStrike" dirty="0">
                <a:solidFill>
                  <a:srgbClr val="3F3F3F"/>
                </a:solidFill>
                <a:effectLst/>
                <a:latin typeface="Roboto"/>
              </a:rPr>
              <a:t>Is niet magnetisch</a:t>
            </a:r>
          </a:p>
          <a:p>
            <a:pPr algn="l" rtl="0" fontAlgn="base">
              <a:buFont typeface="Arial" panose="020B0604020202020204" pitchFamily="34" charset="0"/>
              <a:buChar char="•"/>
            </a:pPr>
            <a:r>
              <a:rPr lang="nl-NL" b="0" i="0" u="none" strike="noStrike" dirty="0">
                <a:solidFill>
                  <a:srgbClr val="3F3F3F"/>
                </a:solidFill>
                <a:effectLst/>
                <a:latin typeface="Roboto"/>
              </a:rPr>
              <a:t>Heeft een desinfecterende en/of antibacteriële werking</a:t>
            </a:r>
          </a:p>
          <a:p>
            <a:pPr algn="l" rtl="0" fontAlgn="base">
              <a:buFont typeface="Arial" panose="020B0604020202020204" pitchFamily="34" charset="0"/>
              <a:buChar char="•"/>
            </a:pPr>
            <a:r>
              <a:rPr lang="nl-NL" b="0" i="0" u="none" strike="noStrike" dirty="0">
                <a:solidFill>
                  <a:srgbClr val="3F3F3F"/>
                </a:solidFill>
                <a:effectLst/>
                <a:latin typeface="Roboto"/>
              </a:rPr>
              <a:t>Zuiver koper krijgt door blootstelling aan de atmosfeer een groene oxide laag</a:t>
            </a:r>
          </a:p>
          <a:p>
            <a:pPr algn="l" rtl="0" fontAlgn="base">
              <a:buFont typeface="Arial" panose="020B0604020202020204" pitchFamily="34" charset="0"/>
              <a:buChar char="•"/>
            </a:pPr>
            <a:r>
              <a:rPr lang="nl-NL" b="0" i="0" u="none" strike="noStrike" dirty="0">
                <a:solidFill>
                  <a:srgbClr val="3F3F3F"/>
                </a:solidFill>
                <a:effectLst/>
                <a:latin typeface="Roboto"/>
              </a:rPr>
              <a:t>Koper heeft een rood / gele kleur</a:t>
            </a:r>
          </a:p>
          <a:p>
            <a:endParaRPr lang="nl-NL" dirty="0"/>
          </a:p>
        </p:txBody>
      </p:sp>
    </p:spTree>
    <p:extLst>
      <p:ext uri="{BB962C8B-B14F-4D97-AF65-F5344CB8AC3E}">
        <p14:creationId xmlns:p14="http://schemas.microsoft.com/office/powerpoint/2010/main" val="336424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CF222-9659-484E-ABC3-E78597EEADB7}"/>
              </a:ext>
            </a:extLst>
          </p:cNvPr>
          <p:cNvSpPr>
            <a:spLocks noGrp="1"/>
          </p:cNvSpPr>
          <p:nvPr>
            <p:ph type="title"/>
          </p:nvPr>
        </p:nvSpPr>
        <p:spPr/>
        <p:txBody>
          <a:bodyPr/>
          <a:lstStyle/>
          <a:p>
            <a:r>
              <a:rPr lang="nl-NL" dirty="0"/>
              <a:t>Toepassing van koper</a:t>
            </a:r>
          </a:p>
        </p:txBody>
      </p:sp>
      <p:pic>
        <p:nvPicPr>
          <p:cNvPr id="4" name="Tijdelijke aanduiding voor inhoud 3">
            <a:extLst>
              <a:ext uri="{FF2B5EF4-FFF2-40B4-BE49-F238E27FC236}">
                <a16:creationId xmlns:a16="http://schemas.microsoft.com/office/drawing/2014/main" id="{E14F5A82-D1F7-444C-A7D0-752A373E9FCD}"/>
              </a:ext>
            </a:extLst>
          </p:cNvPr>
          <p:cNvPicPr>
            <a:picLocks noGrp="1" noChangeAspect="1"/>
          </p:cNvPicPr>
          <p:nvPr>
            <p:ph idx="1"/>
          </p:nvPr>
        </p:nvPicPr>
        <p:blipFill>
          <a:blip r:embed="rId2"/>
          <a:stretch>
            <a:fillRect/>
          </a:stretch>
        </p:blipFill>
        <p:spPr>
          <a:xfrm>
            <a:off x="2987824" y="1412776"/>
            <a:ext cx="4818337" cy="1728192"/>
          </a:xfrm>
          <a:prstGeom prst="rect">
            <a:avLst/>
          </a:prstGeom>
        </p:spPr>
      </p:pic>
      <p:pic>
        <p:nvPicPr>
          <p:cNvPr id="5" name="Afbeelding 4">
            <a:extLst>
              <a:ext uri="{FF2B5EF4-FFF2-40B4-BE49-F238E27FC236}">
                <a16:creationId xmlns:a16="http://schemas.microsoft.com/office/drawing/2014/main" id="{4B4F7C06-7A74-4CE9-9B77-EEC2E791E11B}"/>
              </a:ext>
            </a:extLst>
          </p:cNvPr>
          <p:cNvPicPr>
            <a:picLocks noChangeAspect="1"/>
          </p:cNvPicPr>
          <p:nvPr/>
        </p:nvPicPr>
        <p:blipFill>
          <a:blip r:embed="rId3"/>
          <a:stretch>
            <a:fillRect/>
          </a:stretch>
        </p:blipFill>
        <p:spPr>
          <a:xfrm>
            <a:off x="2987824" y="3448874"/>
            <a:ext cx="4689346" cy="2982424"/>
          </a:xfrm>
          <a:prstGeom prst="rect">
            <a:avLst/>
          </a:prstGeom>
        </p:spPr>
      </p:pic>
    </p:spTree>
    <p:extLst>
      <p:ext uri="{BB962C8B-B14F-4D97-AF65-F5344CB8AC3E}">
        <p14:creationId xmlns:p14="http://schemas.microsoft.com/office/powerpoint/2010/main" val="239427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Brons ( Koper met 10 tot 30% Tin )</a:t>
            </a:r>
          </a:p>
        </p:txBody>
      </p:sp>
      <p:sp>
        <p:nvSpPr>
          <p:cNvPr id="3" name="Tijdelijke aanduiding voor inhoud 2"/>
          <p:cNvSpPr>
            <a:spLocks noGrp="1"/>
          </p:cNvSpPr>
          <p:nvPr>
            <p:ph idx="1"/>
          </p:nvPr>
        </p:nvSpPr>
        <p:spPr/>
        <p:txBody>
          <a:bodyPr/>
          <a:lstStyle/>
          <a:p>
            <a:pPr algn="l" rtl="0" fontAlgn="base">
              <a:buFont typeface="Arial" panose="020B0604020202020204" pitchFamily="34" charset="0"/>
              <a:buChar char="•"/>
            </a:pPr>
            <a:r>
              <a:rPr lang="nl-NL" b="0" i="0" u="none" strike="noStrike" dirty="0">
                <a:solidFill>
                  <a:srgbClr val="3F3F3F"/>
                </a:solidFill>
                <a:effectLst/>
                <a:latin typeface="Roboto"/>
              </a:rPr>
              <a:t>Is niet magnetisch</a:t>
            </a:r>
          </a:p>
          <a:p>
            <a:pPr algn="l" rtl="0" fontAlgn="base">
              <a:buFont typeface="Arial" panose="020B0604020202020204" pitchFamily="34" charset="0"/>
              <a:buChar char="•"/>
            </a:pPr>
            <a:r>
              <a:rPr lang="nl-NL" b="0" i="0" u="none" strike="noStrike" dirty="0">
                <a:solidFill>
                  <a:srgbClr val="3F3F3F"/>
                </a:solidFill>
                <a:effectLst/>
                <a:latin typeface="Roboto"/>
              </a:rPr>
              <a:t>Is harder geworden door toevoeging van tin</a:t>
            </a:r>
          </a:p>
          <a:p>
            <a:pPr algn="l" rtl="0" fontAlgn="base">
              <a:buFont typeface="Arial" panose="020B0604020202020204" pitchFamily="34" charset="0"/>
              <a:buChar char="•"/>
            </a:pPr>
            <a:r>
              <a:rPr lang="nl-NL" b="0" i="0" u="none" strike="noStrike" dirty="0">
                <a:solidFill>
                  <a:srgbClr val="3F3F3F"/>
                </a:solidFill>
                <a:effectLst/>
                <a:latin typeface="Roboto"/>
              </a:rPr>
              <a:t>Is </a:t>
            </a:r>
            <a:r>
              <a:rPr lang="nl-NL" b="0" i="0" u="none" strike="noStrike" dirty="0" err="1">
                <a:solidFill>
                  <a:srgbClr val="3F3F3F"/>
                </a:solidFill>
                <a:effectLst/>
                <a:latin typeface="Roboto"/>
              </a:rPr>
              <a:t>zelfsmerend</a:t>
            </a:r>
            <a:endParaRPr lang="nl-NL" b="0" i="0" u="none" strike="noStrike" dirty="0">
              <a:solidFill>
                <a:srgbClr val="3F3F3F"/>
              </a:solidFill>
              <a:effectLst/>
              <a:latin typeface="Roboto"/>
            </a:endParaRPr>
          </a:p>
          <a:p>
            <a:pPr algn="l" rtl="0" fontAlgn="base">
              <a:buFont typeface="Arial" panose="020B0604020202020204" pitchFamily="34" charset="0"/>
              <a:buChar char="•"/>
            </a:pPr>
            <a:r>
              <a:rPr lang="nl-NL" b="0" i="0" u="none" strike="noStrike" dirty="0">
                <a:solidFill>
                  <a:srgbClr val="3F3F3F"/>
                </a:solidFill>
                <a:effectLst/>
                <a:latin typeface="Roboto"/>
              </a:rPr>
              <a:t>Brons heeft een warme en tijdloze uitstraling</a:t>
            </a:r>
          </a:p>
          <a:p>
            <a:pPr algn="l" rtl="0" fontAlgn="base">
              <a:buFont typeface="Arial" panose="020B0604020202020204" pitchFamily="34" charset="0"/>
              <a:buChar char="•"/>
            </a:pPr>
            <a:r>
              <a:rPr lang="nl-NL" b="0" i="0" u="none" strike="noStrike" dirty="0">
                <a:solidFill>
                  <a:srgbClr val="3F3F3F"/>
                </a:solidFill>
                <a:effectLst/>
                <a:latin typeface="Roboto"/>
              </a:rPr>
              <a:t>Door corrosie ontstaat een groene oxide-laag</a:t>
            </a:r>
          </a:p>
          <a:p>
            <a:pPr algn="l" rtl="0" fontAlgn="base">
              <a:buFont typeface="Arial" panose="020B0604020202020204" pitchFamily="34" charset="0"/>
              <a:buChar char="•"/>
            </a:pPr>
            <a:r>
              <a:rPr lang="nl-NL" b="0" i="0" u="none" strike="noStrike" dirty="0">
                <a:solidFill>
                  <a:srgbClr val="3F3F3F"/>
                </a:solidFill>
                <a:effectLst/>
                <a:latin typeface="Roboto"/>
              </a:rPr>
              <a:t>Brons heeft een goudachtige kleur</a:t>
            </a:r>
          </a:p>
          <a:p>
            <a:pPr lvl="1">
              <a:buFont typeface="Arial" panose="020B0604020202020204" pitchFamily="34" charset="0"/>
              <a:buChar char="•"/>
            </a:pPr>
            <a:endParaRPr lang="nl-NL" dirty="0"/>
          </a:p>
        </p:txBody>
      </p:sp>
    </p:spTree>
    <p:extLst>
      <p:ext uri="{BB962C8B-B14F-4D97-AF65-F5344CB8AC3E}">
        <p14:creationId xmlns:p14="http://schemas.microsoft.com/office/powerpoint/2010/main" val="299448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0A7D3-6A5F-4666-BC91-6AB318177657}"/>
              </a:ext>
            </a:extLst>
          </p:cNvPr>
          <p:cNvSpPr>
            <a:spLocks noGrp="1"/>
          </p:cNvSpPr>
          <p:nvPr>
            <p:ph type="title"/>
          </p:nvPr>
        </p:nvSpPr>
        <p:spPr/>
        <p:txBody>
          <a:bodyPr/>
          <a:lstStyle/>
          <a:p>
            <a:pPr algn="ctr"/>
            <a:r>
              <a:rPr lang="nl-NL" dirty="0"/>
              <a:t>Bronzen bussen in draaipunten</a:t>
            </a:r>
          </a:p>
        </p:txBody>
      </p:sp>
      <p:pic>
        <p:nvPicPr>
          <p:cNvPr id="4" name="Tijdelijke aanduiding voor inhoud 3">
            <a:extLst>
              <a:ext uri="{FF2B5EF4-FFF2-40B4-BE49-F238E27FC236}">
                <a16:creationId xmlns:a16="http://schemas.microsoft.com/office/drawing/2014/main" id="{61983AAD-1F79-4C7B-A161-AB4D84F49615}"/>
              </a:ext>
            </a:extLst>
          </p:cNvPr>
          <p:cNvPicPr>
            <a:picLocks noGrp="1" noChangeAspect="1"/>
          </p:cNvPicPr>
          <p:nvPr>
            <p:ph idx="1"/>
          </p:nvPr>
        </p:nvPicPr>
        <p:blipFill>
          <a:blip r:embed="rId2"/>
          <a:stretch>
            <a:fillRect/>
          </a:stretch>
        </p:blipFill>
        <p:spPr>
          <a:xfrm>
            <a:off x="2915816" y="1738582"/>
            <a:ext cx="3577059" cy="2804050"/>
          </a:xfrm>
          <a:prstGeom prst="rect">
            <a:avLst/>
          </a:prstGeom>
        </p:spPr>
      </p:pic>
    </p:spTree>
    <p:extLst>
      <p:ext uri="{BB962C8B-B14F-4D97-AF65-F5344CB8AC3E}">
        <p14:creationId xmlns:p14="http://schemas.microsoft.com/office/powerpoint/2010/main" val="42730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Messing</a:t>
            </a:r>
          </a:p>
        </p:txBody>
      </p:sp>
      <p:sp>
        <p:nvSpPr>
          <p:cNvPr id="4" name="Tijdelijke aanduiding voor inhoud 3">
            <a:extLst>
              <a:ext uri="{FF2B5EF4-FFF2-40B4-BE49-F238E27FC236}">
                <a16:creationId xmlns:a16="http://schemas.microsoft.com/office/drawing/2014/main" id="{9E04B9B5-6C5A-4C60-8A0C-CCDB2DEED4D2}"/>
              </a:ext>
            </a:extLst>
          </p:cNvPr>
          <p:cNvSpPr>
            <a:spLocks noGrp="1"/>
          </p:cNvSpPr>
          <p:nvPr>
            <p:ph idx="1"/>
          </p:nvPr>
        </p:nvSpPr>
        <p:spPr/>
        <p:txBody>
          <a:bodyPr/>
          <a:lstStyle/>
          <a:p>
            <a:r>
              <a:rPr lang="nl-NL" dirty="0"/>
              <a:t>Legering van koper en zink</a:t>
            </a:r>
          </a:p>
          <a:p>
            <a:r>
              <a:rPr lang="nl-NL" dirty="0"/>
              <a:t>Wordt veel gebruikt voor koppelstukken in de installatie techniek</a:t>
            </a:r>
          </a:p>
          <a:p>
            <a:r>
              <a:rPr lang="nl-NL" dirty="0"/>
              <a:t>Kogelhulzen</a:t>
            </a:r>
          </a:p>
          <a:p>
            <a:r>
              <a:rPr lang="nl-NL" dirty="0"/>
              <a:t>Goed </a:t>
            </a:r>
            <a:r>
              <a:rPr lang="nl-NL" dirty="0" err="1"/>
              <a:t>verspaanbaar</a:t>
            </a:r>
            <a:r>
              <a:rPr lang="nl-NL" dirty="0"/>
              <a:t> ook bij kleine toleranties</a:t>
            </a:r>
          </a:p>
          <a:p>
            <a:r>
              <a:rPr lang="nl-NL" dirty="0"/>
              <a:t>Zeer goed recyclebaar</a:t>
            </a:r>
          </a:p>
        </p:txBody>
      </p:sp>
    </p:spTree>
    <p:extLst>
      <p:ext uri="{BB962C8B-B14F-4D97-AF65-F5344CB8AC3E}">
        <p14:creationId xmlns:p14="http://schemas.microsoft.com/office/powerpoint/2010/main" val="268672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77DCD-AC11-4B8E-8FD0-E0D677EF6F82}"/>
              </a:ext>
            </a:extLst>
          </p:cNvPr>
          <p:cNvSpPr>
            <a:spLocks noGrp="1"/>
          </p:cNvSpPr>
          <p:nvPr>
            <p:ph type="title"/>
          </p:nvPr>
        </p:nvSpPr>
        <p:spPr/>
        <p:txBody>
          <a:bodyPr/>
          <a:lstStyle/>
          <a:p>
            <a:pPr algn="ctr"/>
            <a:r>
              <a:rPr lang="nl-NL" dirty="0"/>
              <a:t>Messing koppelingen</a:t>
            </a:r>
          </a:p>
        </p:txBody>
      </p:sp>
      <p:pic>
        <p:nvPicPr>
          <p:cNvPr id="4" name="Tijdelijke aanduiding voor inhoud 3">
            <a:extLst>
              <a:ext uri="{FF2B5EF4-FFF2-40B4-BE49-F238E27FC236}">
                <a16:creationId xmlns:a16="http://schemas.microsoft.com/office/drawing/2014/main" id="{3CB8D22E-2605-4CC5-AC4D-B1B4395F8549}"/>
              </a:ext>
            </a:extLst>
          </p:cNvPr>
          <p:cNvPicPr>
            <a:picLocks noGrp="1" noChangeAspect="1"/>
          </p:cNvPicPr>
          <p:nvPr>
            <p:ph idx="1"/>
          </p:nvPr>
        </p:nvPicPr>
        <p:blipFill>
          <a:blip r:embed="rId2"/>
          <a:stretch>
            <a:fillRect/>
          </a:stretch>
        </p:blipFill>
        <p:spPr>
          <a:xfrm>
            <a:off x="2411760" y="1782005"/>
            <a:ext cx="5544616" cy="4027693"/>
          </a:xfrm>
          <a:prstGeom prst="rect">
            <a:avLst/>
          </a:prstGeom>
        </p:spPr>
      </p:pic>
    </p:spTree>
    <p:extLst>
      <p:ext uri="{BB962C8B-B14F-4D97-AF65-F5344CB8AC3E}">
        <p14:creationId xmlns:p14="http://schemas.microsoft.com/office/powerpoint/2010/main" val="411854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Aluminium</a:t>
            </a:r>
          </a:p>
        </p:txBody>
      </p:sp>
      <p:sp>
        <p:nvSpPr>
          <p:cNvPr id="4" name="Tijdelijke aanduiding voor inhoud 3">
            <a:extLst>
              <a:ext uri="{FF2B5EF4-FFF2-40B4-BE49-F238E27FC236}">
                <a16:creationId xmlns:a16="http://schemas.microsoft.com/office/drawing/2014/main" id="{BC3C92AF-7684-4DB7-9489-AEC478AA481D}"/>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nl-NL" b="0" i="0" dirty="0">
                <a:solidFill>
                  <a:srgbClr val="000000"/>
                </a:solidFill>
                <a:effectLst/>
                <a:latin typeface="Arial" panose="020B0604020202020204" pitchFamily="34" charset="0"/>
              </a:rPr>
              <a:t>Aluminium is een zeer licht metaal. Het heeft een massa van 2700 kilogram per 1 m</a:t>
            </a:r>
            <a:r>
              <a:rPr lang="nl-NL" b="0" i="0" baseline="30000" dirty="0">
                <a:solidFill>
                  <a:srgbClr val="000000"/>
                </a:solidFill>
                <a:effectLst/>
                <a:latin typeface="Arial" panose="020B0604020202020204" pitchFamily="34" charset="0"/>
              </a:rPr>
              <a:t>3</a:t>
            </a:r>
            <a:r>
              <a:rPr lang="nl-NL" b="0" i="0" dirty="0">
                <a:solidFill>
                  <a:srgbClr val="000000"/>
                </a:solidFill>
                <a:effectLst/>
                <a:latin typeface="Arial" panose="020B0604020202020204" pitchFamily="34" charset="0"/>
              </a:rPr>
              <a:t>. Dit is</a:t>
            </a:r>
            <a:br>
              <a:rPr lang="nl-NL" b="0" i="0" dirty="0">
                <a:solidFill>
                  <a:srgbClr val="000000"/>
                </a:solidFill>
                <a:effectLst/>
                <a:latin typeface="Arial" panose="020B0604020202020204" pitchFamily="34" charset="0"/>
              </a:rPr>
            </a:br>
            <a:r>
              <a:rPr lang="nl-NL" b="0" i="0" dirty="0">
                <a:solidFill>
                  <a:srgbClr val="000000"/>
                </a:solidFill>
                <a:effectLst/>
                <a:latin typeface="Arial" panose="020B0604020202020204" pitchFamily="34" charset="0"/>
              </a:rPr>
              <a:t>ongeveer een derde van het gewicht van staal.</a:t>
            </a:r>
          </a:p>
          <a:p>
            <a:pPr algn="l">
              <a:buFont typeface="Arial" panose="020B0604020202020204" pitchFamily="34" charset="0"/>
              <a:buChar char="•"/>
            </a:pPr>
            <a:r>
              <a:rPr lang="nl-NL" b="0" i="0" dirty="0">
                <a:solidFill>
                  <a:srgbClr val="000000"/>
                </a:solidFill>
                <a:effectLst/>
                <a:latin typeface="Arial" panose="020B0604020202020204" pitchFamily="34" charset="0"/>
              </a:rPr>
              <a:t>Afhankelijk van de soort legering varieert de sterkte van aluminium. Hierdoor is aluminium</a:t>
            </a:r>
            <a:br>
              <a:rPr lang="nl-NL" b="0" i="0" dirty="0">
                <a:solidFill>
                  <a:srgbClr val="000000"/>
                </a:solidFill>
                <a:effectLst/>
                <a:latin typeface="Arial" panose="020B0604020202020204" pitchFamily="34" charset="0"/>
              </a:rPr>
            </a:br>
            <a:r>
              <a:rPr lang="nl-NL" b="0" i="0" dirty="0">
                <a:solidFill>
                  <a:srgbClr val="000000"/>
                </a:solidFill>
                <a:effectLst/>
                <a:latin typeface="Arial" panose="020B0604020202020204" pitchFamily="34" charset="0"/>
              </a:rPr>
              <a:t>geschikt voor veel verschillende toepassingen.</a:t>
            </a:r>
          </a:p>
          <a:p>
            <a:pPr algn="l">
              <a:buFont typeface="Arial" panose="020B0604020202020204" pitchFamily="34" charset="0"/>
              <a:buChar char="•"/>
            </a:pPr>
            <a:r>
              <a:rPr lang="nl-NL" b="0" i="0" dirty="0">
                <a:solidFill>
                  <a:srgbClr val="000000"/>
                </a:solidFill>
                <a:effectLst/>
                <a:latin typeface="Arial" panose="020B0604020202020204" pitchFamily="34" charset="0"/>
              </a:rPr>
              <a:t>Verder is aluminium een zeer goede stroomgeleider. De verhouding geleidbaarheid/ dichtheid</a:t>
            </a:r>
            <a:br>
              <a:rPr lang="nl-NL" b="0" i="0" dirty="0">
                <a:solidFill>
                  <a:srgbClr val="000000"/>
                </a:solidFill>
                <a:effectLst/>
                <a:latin typeface="Arial" panose="020B0604020202020204" pitchFamily="34" charset="0"/>
              </a:rPr>
            </a:br>
            <a:r>
              <a:rPr lang="nl-NL" b="0" i="0" dirty="0">
                <a:solidFill>
                  <a:srgbClr val="000000"/>
                </a:solidFill>
                <a:effectLst/>
                <a:latin typeface="Arial" panose="020B0604020202020204" pitchFamily="34" charset="0"/>
              </a:rPr>
              <a:t>is tweemaal gunstiger als die van koper.</a:t>
            </a:r>
          </a:p>
          <a:p>
            <a:endParaRPr lang="nl-NL" dirty="0"/>
          </a:p>
        </p:txBody>
      </p:sp>
    </p:spTree>
    <p:extLst>
      <p:ext uri="{BB962C8B-B14F-4D97-AF65-F5344CB8AC3E}">
        <p14:creationId xmlns:p14="http://schemas.microsoft.com/office/powerpoint/2010/main" val="312354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toepassingen van Aluminium</a:t>
            </a:r>
          </a:p>
        </p:txBody>
      </p:sp>
      <p:pic>
        <p:nvPicPr>
          <p:cNvPr id="5" name="Tijdelijke aanduiding voor inhoud 4">
            <a:extLst>
              <a:ext uri="{FF2B5EF4-FFF2-40B4-BE49-F238E27FC236}">
                <a16:creationId xmlns:a16="http://schemas.microsoft.com/office/drawing/2014/main" id="{8CD7A09A-2529-42AF-8371-8CAACD9CCC14}"/>
              </a:ext>
            </a:extLst>
          </p:cNvPr>
          <p:cNvPicPr>
            <a:picLocks noGrp="1" noChangeAspect="1"/>
          </p:cNvPicPr>
          <p:nvPr>
            <p:ph idx="1"/>
          </p:nvPr>
        </p:nvPicPr>
        <p:blipFill>
          <a:blip r:embed="rId2"/>
          <a:stretch>
            <a:fillRect/>
          </a:stretch>
        </p:blipFill>
        <p:spPr>
          <a:xfrm>
            <a:off x="1547664" y="1916832"/>
            <a:ext cx="3327937" cy="2324100"/>
          </a:xfrm>
          <a:prstGeom prst="rect">
            <a:avLst/>
          </a:prstGeom>
        </p:spPr>
      </p:pic>
      <p:pic>
        <p:nvPicPr>
          <p:cNvPr id="6" name="Afbeelding 5">
            <a:extLst>
              <a:ext uri="{FF2B5EF4-FFF2-40B4-BE49-F238E27FC236}">
                <a16:creationId xmlns:a16="http://schemas.microsoft.com/office/drawing/2014/main" id="{BC971492-B3F9-4410-83E8-3CFF209BF834}"/>
              </a:ext>
            </a:extLst>
          </p:cNvPr>
          <p:cNvPicPr>
            <a:picLocks noChangeAspect="1"/>
          </p:cNvPicPr>
          <p:nvPr/>
        </p:nvPicPr>
        <p:blipFill>
          <a:blip r:embed="rId3"/>
          <a:stretch>
            <a:fillRect/>
          </a:stretch>
        </p:blipFill>
        <p:spPr>
          <a:xfrm>
            <a:off x="5148064" y="1916832"/>
            <a:ext cx="2495550" cy="2324100"/>
          </a:xfrm>
          <a:prstGeom prst="rect">
            <a:avLst/>
          </a:prstGeom>
        </p:spPr>
      </p:pic>
    </p:spTree>
    <p:extLst>
      <p:ext uri="{BB962C8B-B14F-4D97-AF65-F5344CB8AC3E}">
        <p14:creationId xmlns:p14="http://schemas.microsoft.com/office/powerpoint/2010/main" val="60027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25CA5-7337-47E2-9F31-88513B0D4697}"/>
              </a:ext>
            </a:extLst>
          </p:cNvPr>
          <p:cNvSpPr>
            <a:spLocks noGrp="1"/>
          </p:cNvSpPr>
          <p:nvPr>
            <p:ph type="title"/>
          </p:nvPr>
        </p:nvSpPr>
        <p:spPr/>
        <p:txBody>
          <a:bodyPr/>
          <a:lstStyle/>
          <a:p>
            <a:pPr algn="ctr"/>
            <a:r>
              <a:rPr lang="nl-NL" dirty="0"/>
              <a:t>Zink</a:t>
            </a:r>
          </a:p>
        </p:txBody>
      </p:sp>
      <p:sp>
        <p:nvSpPr>
          <p:cNvPr id="3" name="Tijdelijke aanduiding voor inhoud 2">
            <a:extLst>
              <a:ext uri="{FF2B5EF4-FFF2-40B4-BE49-F238E27FC236}">
                <a16:creationId xmlns:a16="http://schemas.microsoft.com/office/drawing/2014/main" id="{5E616BA7-273A-4029-8438-7EFE6C329C35}"/>
              </a:ext>
            </a:extLst>
          </p:cNvPr>
          <p:cNvSpPr>
            <a:spLocks noGrp="1"/>
          </p:cNvSpPr>
          <p:nvPr>
            <p:ph idx="1"/>
          </p:nvPr>
        </p:nvSpPr>
        <p:spPr/>
        <p:txBody>
          <a:bodyPr/>
          <a:lstStyle/>
          <a:p>
            <a:r>
              <a:rPr lang="nl-NL" b="1" i="0" dirty="0">
                <a:solidFill>
                  <a:srgbClr val="222222"/>
                </a:solidFill>
                <a:effectLst/>
                <a:latin typeface="arial" panose="020B0604020202020204" pitchFamily="34" charset="0"/>
              </a:rPr>
              <a:t>Zink</a:t>
            </a:r>
            <a:r>
              <a:rPr lang="nl-NL" b="0" i="0" dirty="0">
                <a:solidFill>
                  <a:srgbClr val="222222"/>
                </a:solidFill>
                <a:effectLst/>
                <a:latin typeface="arial" panose="020B0604020202020204" pitchFamily="34" charset="0"/>
              </a:rPr>
              <a:t> is een </a:t>
            </a:r>
            <a:r>
              <a:rPr lang="nl-NL" b="0" i="0" dirty="0" err="1">
                <a:solidFill>
                  <a:srgbClr val="222222"/>
                </a:solidFill>
                <a:effectLst/>
                <a:latin typeface="arial" panose="020B0604020202020204" pitchFamily="34" charset="0"/>
              </a:rPr>
              <a:t>blauw-wit</a:t>
            </a:r>
            <a:r>
              <a:rPr lang="nl-NL" b="0" i="0" dirty="0">
                <a:solidFill>
                  <a:srgbClr val="222222"/>
                </a:solidFill>
                <a:effectLst/>
                <a:latin typeface="arial" panose="020B0604020202020204" pitchFamily="34" charset="0"/>
              </a:rPr>
              <a:t> metaal. Het geleidt redelijk goed en heeft een opmerkelijk laag kookpunt: al bij 907°C wordt het een gas. Een belangrijke toepassing van </a:t>
            </a:r>
            <a:r>
              <a:rPr lang="nl-NL" b="1" i="0" dirty="0">
                <a:solidFill>
                  <a:srgbClr val="222222"/>
                </a:solidFill>
                <a:effectLst/>
                <a:latin typeface="arial" panose="020B0604020202020204" pitchFamily="34" charset="0"/>
              </a:rPr>
              <a:t>zink</a:t>
            </a:r>
            <a:r>
              <a:rPr lang="nl-NL" b="0" i="0" dirty="0">
                <a:solidFill>
                  <a:srgbClr val="222222"/>
                </a:solidFill>
                <a:effectLst/>
                <a:latin typeface="arial" panose="020B0604020202020204" pitchFamily="34" charset="0"/>
              </a:rPr>
              <a:t> is het beschermen van staal tegen corrosie.</a:t>
            </a:r>
            <a:endParaRPr lang="nl-NL" dirty="0"/>
          </a:p>
        </p:txBody>
      </p:sp>
    </p:spTree>
    <p:extLst>
      <p:ext uri="{BB962C8B-B14F-4D97-AF65-F5344CB8AC3E}">
        <p14:creationId xmlns:p14="http://schemas.microsoft.com/office/powerpoint/2010/main" val="416789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B2370-58DA-4CEF-AB34-D01A7C938F1F}"/>
              </a:ext>
            </a:extLst>
          </p:cNvPr>
          <p:cNvSpPr>
            <a:spLocks noGrp="1"/>
          </p:cNvSpPr>
          <p:nvPr>
            <p:ph type="title"/>
          </p:nvPr>
        </p:nvSpPr>
        <p:spPr/>
        <p:txBody>
          <a:bodyPr/>
          <a:lstStyle/>
          <a:p>
            <a:pPr algn="ctr"/>
            <a:r>
              <a:rPr lang="nl-NL" dirty="0"/>
              <a:t>Metalen</a:t>
            </a:r>
          </a:p>
        </p:txBody>
      </p:sp>
      <p:sp>
        <p:nvSpPr>
          <p:cNvPr id="3" name="Tijdelijke aanduiding voor inhoud 2">
            <a:extLst>
              <a:ext uri="{FF2B5EF4-FFF2-40B4-BE49-F238E27FC236}">
                <a16:creationId xmlns:a16="http://schemas.microsoft.com/office/drawing/2014/main" id="{6309C993-D940-4AD3-9729-4F8A3AE64ED7}"/>
              </a:ext>
            </a:extLst>
          </p:cNvPr>
          <p:cNvSpPr>
            <a:spLocks noGrp="1"/>
          </p:cNvSpPr>
          <p:nvPr>
            <p:ph idx="1"/>
          </p:nvPr>
        </p:nvSpPr>
        <p:spPr/>
        <p:txBody>
          <a:bodyPr/>
          <a:lstStyle/>
          <a:p>
            <a:endParaRPr lang="nl-NL" dirty="0"/>
          </a:p>
          <a:p>
            <a:r>
              <a:rPr lang="nl-NL" dirty="0"/>
              <a:t>Roest</a:t>
            </a:r>
          </a:p>
          <a:p>
            <a:r>
              <a:rPr lang="nl-NL" dirty="0"/>
              <a:t>Magnetisch</a:t>
            </a:r>
          </a:p>
          <a:p>
            <a:r>
              <a:rPr lang="nl-NL" dirty="0"/>
              <a:t>Zeer geschikt voor constructies.</a:t>
            </a:r>
          </a:p>
          <a:p>
            <a:r>
              <a:rPr lang="nl-NL" dirty="0"/>
              <a:t>Treksterkte 360 N/mm²</a:t>
            </a:r>
          </a:p>
          <a:p>
            <a:r>
              <a:rPr lang="nl-NL" dirty="0"/>
              <a:t>Goed bestand tegen trek en drukkrachten.</a:t>
            </a:r>
          </a:p>
          <a:p>
            <a:endParaRPr lang="nl-NL" dirty="0"/>
          </a:p>
        </p:txBody>
      </p:sp>
    </p:spTree>
    <p:extLst>
      <p:ext uri="{BB962C8B-B14F-4D97-AF65-F5344CB8AC3E}">
        <p14:creationId xmlns:p14="http://schemas.microsoft.com/office/powerpoint/2010/main" val="266254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2FF91-5165-4935-9923-9F265C89DF0C}"/>
              </a:ext>
            </a:extLst>
          </p:cNvPr>
          <p:cNvSpPr>
            <a:spLocks noGrp="1"/>
          </p:cNvSpPr>
          <p:nvPr>
            <p:ph type="title"/>
          </p:nvPr>
        </p:nvSpPr>
        <p:spPr/>
        <p:txBody>
          <a:bodyPr/>
          <a:lstStyle/>
          <a:p>
            <a:pPr algn="ctr"/>
            <a:r>
              <a:rPr lang="nl-NL" dirty="0"/>
              <a:t>Toepassingen van Zink</a:t>
            </a:r>
          </a:p>
        </p:txBody>
      </p:sp>
      <p:pic>
        <p:nvPicPr>
          <p:cNvPr id="4" name="Tijdelijke aanduiding voor inhoud 3">
            <a:extLst>
              <a:ext uri="{FF2B5EF4-FFF2-40B4-BE49-F238E27FC236}">
                <a16:creationId xmlns:a16="http://schemas.microsoft.com/office/drawing/2014/main" id="{BC8AF6D0-0F9E-4B5E-B710-60A7E1214659}"/>
              </a:ext>
            </a:extLst>
          </p:cNvPr>
          <p:cNvPicPr>
            <a:picLocks noGrp="1" noChangeAspect="1"/>
          </p:cNvPicPr>
          <p:nvPr>
            <p:ph idx="1"/>
          </p:nvPr>
        </p:nvPicPr>
        <p:blipFill>
          <a:blip r:embed="rId2"/>
          <a:stretch>
            <a:fillRect/>
          </a:stretch>
        </p:blipFill>
        <p:spPr>
          <a:xfrm>
            <a:off x="5004048" y="1340768"/>
            <a:ext cx="3688090" cy="2666231"/>
          </a:xfrm>
          <a:prstGeom prst="rect">
            <a:avLst/>
          </a:prstGeom>
        </p:spPr>
      </p:pic>
      <p:pic>
        <p:nvPicPr>
          <p:cNvPr id="5" name="Afbeelding 4">
            <a:extLst>
              <a:ext uri="{FF2B5EF4-FFF2-40B4-BE49-F238E27FC236}">
                <a16:creationId xmlns:a16="http://schemas.microsoft.com/office/drawing/2014/main" id="{39CDB7AF-1121-4ABE-AFAD-2A029B94016C}"/>
              </a:ext>
            </a:extLst>
          </p:cNvPr>
          <p:cNvPicPr>
            <a:picLocks noChangeAspect="1"/>
          </p:cNvPicPr>
          <p:nvPr/>
        </p:nvPicPr>
        <p:blipFill>
          <a:blip r:embed="rId3"/>
          <a:stretch>
            <a:fillRect/>
          </a:stretch>
        </p:blipFill>
        <p:spPr>
          <a:xfrm>
            <a:off x="1259632" y="1412776"/>
            <a:ext cx="3469412" cy="2594223"/>
          </a:xfrm>
          <a:prstGeom prst="rect">
            <a:avLst/>
          </a:prstGeom>
        </p:spPr>
      </p:pic>
      <p:pic>
        <p:nvPicPr>
          <p:cNvPr id="6" name="Afbeelding 5">
            <a:extLst>
              <a:ext uri="{FF2B5EF4-FFF2-40B4-BE49-F238E27FC236}">
                <a16:creationId xmlns:a16="http://schemas.microsoft.com/office/drawing/2014/main" id="{45294E11-D5A0-4506-9432-F284DB81D1F0}"/>
              </a:ext>
            </a:extLst>
          </p:cNvPr>
          <p:cNvPicPr>
            <a:picLocks noChangeAspect="1"/>
          </p:cNvPicPr>
          <p:nvPr/>
        </p:nvPicPr>
        <p:blipFill>
          <a:blip r:embed="rId4"/>
          <a:stretch>
            <a:fillRect/>
          </a:stretch>
        </p:blipFill>
        <p:spPr>
          <a:xfrm>
            <a:off x="2555776" y="4267941"/>
            <a:ext cx="1861864" cy="2161831"/>
          </a:xfrm>
          <a:prstGeom prst="rect">
            <a:avLst/>
          </a:prstGeom>
        </p:spPr>
      </p:pic>
      <p:pic>
        <p:nvPicPr>
          <p:cNvPr id="7" name="Afbeelding 6">
            <a:extLst>
              <a:ext uri="{FF2B5EF4-FFF2-40B4-BE49-F238E27FC236}">
                <a16:creationId xmlns:a16="http://schemas.microsoft.com/office/drawing/2014/main" id="{A59ABE76-7545-4C1D-96AA-CB663AD58A06}"/>
              </a:ext>
            </a:extLst>
          </p:cNvPr>
          <p:cNvPicPr>
            <a:picLocks noChangeAspect="1"/>
          </p:cNvPicPr>
          <p:nvPr/>
        </p:nvPicPr>
        <p:blipFill>
          <a:blip r:embed="rId5"/>
          <a:stretch>
            <a:fillRect/>
          </a:stretch>
        </p:blipFill>
        <p:spPr>
          <a:xfrm>
            <a:off x="5302424" y="4221455"/>
            <a:ext cx="1861864" cy="2303889"/>
          </a:xfrm>
          <a:prstGeom prst="rect">
            <a:avLst/>
          </a:prstGeom>
        </p:spPr>
      </p:pic>
    </p:spTree>
    <p:extLst>
      <p:ext uri="{BB962C8B-B14F-4D97-AF65-F5344CB8AC3E}">
        <p14:creationId xmlns:p14="http://schemas.microsoft.com/office/powerpoint/2010/main" val="291054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Tin</a:t>
            </a:r>
          </a:p>
        </p:txBody>
      </p:sp>
      <p:sp>
        <p:nvSpPr>
          <p:cNvPr id="3" name="Tijdelijke aanduiding voor inhoud 2"/>
          <p:cNvSpPr>
            <a:spLocks noGrp="1"/>
          </p:cNvSpPr>
          <p:nvPr>
            <p:ph idx="1"/>
          </p:nvPr>
        </p:nvSpPr>
        <p:spPr/>
        <p:txBody>
          <a:bodyPr/>
          <a:lstStyle/>
          <a:p>
            <a:r>
              <a:rPr lang="nl-NL" dirty="0"/>
              <a:t>Buigzaam</a:t>
            </a:r>
          </a:p>
          <a:p>
            <a:r>
              <a:rPr lang="nl-NL" dirty="0"/>
              <a:t>Kneedbar</a:t>
            </a:r>
          </a:p>
          <a:p>
            <a:r>
              <a:rPr lang="nl-NL" dirty="0"/>
              <a:t>soldeermiddel</a:t>
            </a:r>
          </a:p>
        </p:txBody>
      </p:sp>
    </p:spTree>
    <p:extLst>
      <p:ext uri="{BB962C8B-B14F-4D97-AF65-F5344CB8AC3E}">
        <p14:creationId xmlns:p14="http://schemas.microsoft.com/office/powerpoint/2010/main" val="256016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Toepassing van Tin</a:t>
            </a:r>
          </a:p>
        </p:txBody>
      </p:sp>
      <p:pic>
        <p:nvPicPr>
          <p:cNvPr id="4" name="Tijdelijke aanduiding voor inhoud 3">
            <a:extLst>
              <a:ext uri="{FF2B5EF4-FFF2-40B4-BE49-F238E27FC236}">
                <a16:creationId xmlns:a16="http://schemas.microsoft.com/office/drawing/2014/main" id="{93CFB84A-E1E8-4273-8242-CA07CFCFB72D}"/>
              </a:ext>
            </a:extLst>
          </p:cNvPr>
          <p:cNvPicPr>
            <a:picLocks noGrp="1" noChangeAspect="1"/>
          </p:cNvPicPr>
          <p:nvPr>
            <p:ph idx="1"/>
          </p:nvPr>
        </p:nvPicPr>
        <p:blipFill>
          <a:blip r:embed="rId2"/>
          <a:stretch>
            <a:fillRect/>
          </a:stretch>
        </p:blipFill>
        <p:spPr>
          <a:xfrm>
            <a:off x="2011162" y="2253048"/>
            <a:ext cx="2651531" cy="2857475"/>
          </a:xfrm>
          <a:prstGeom prst="rect">
            <a:avLst/>
          </a:prstGeom>
        </p:spPr>
      </p:pic>
      <p:pic>
        <p:nvPicPr>
          <p:cNvPr id="5" name="Afbeelding 4">
            <a:extLst>
              <a:ext uri="{FF2B5EF4-FFF2-40B4-BE49-F238E27FC236}">
                <a16:creationId xmlns:a16="http://schemas.microsoft.com/office/drawing/2014/main" id="{B477D419-E125-4348-8D43-A0059EA652B0}"/>
              </a:ext>
            </a:extLst>
          </p:cNvPr>
          <p:cNvPicPr>
            <a:picLocks noChangeAspect="1"/>
          </p:cNvPicPr>
          <p:nvPr/>
        </p:nvPicPr>
        <p:blipFill>
          <a:blip r:embed="rId3"/>
          <a:stretch>
            <a:fillRect/>
          </a:stretch>
        </p:blipFill>
        <p:spPr>
          <a:xfrm>
            <a:off x="5447916" y="2237066"/>
            <a:ext cx="2651531" cy="2867206"/>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dirty="0"/>
              <a:t>Lood</a:t>
            </a:r>
          </a:p>
        </p:txBody>
      </p:sp>
      <p:sp>
        <p:nvSpPr>
          <p:cNvPr id="6" name="Tijdelijke aanduiding voor inhoud 5">
            <a:extLst>
              <a:ext uri="{FF2B5EF4-FFF2-40B4-BE49-F238E27FC236}">
                <a16:creationId xmlns:a16="http://schemas.microsoft.com/office/drawing/2014/main" id="{243B7A57-86D5-47C3-ACD7-021D67F77794}"/>
              </a:ext>
            </a:extLst>
          </p:cNvPr>
          <p:cNvSpPr>
            <a:spLocks noGrp="1"/>
          </p:cNvSpPr>
          <p:nvPr>
            <p:ph idx="1"/>
          </p:nvPr>
        </p:nvSpPr>
        <p:spPr/>
        <p:txBody>
          <a:bodyPr/>
          <a:lstStyle/>
          <a:p>
            <a:r>
              <a:rPr lang="nl-NL" b="1" i="0" dirty="0">
                <a:solidFill>
                  <a:srgbClr val="222222"/>
                </a:solidFill>
                <a:effectLst/>
                <a:latin typeface="arial" panose="020B0604020202020204" pitchFamily="34" charset="0"/>
              </a:rPr>
              <a:t>Lood</a:t>
            </a:r>
            <a:r>
              <a:rPr lang="nl-NL" b="0" i="0" dirty="0">
                <a:solidFill>
                  <a:srgbClr val="222222"/>
                </a:solidFill>
                <a:effectLst/>
                <a:latin typeface="arial" panose="020B0604020202020204" pitchFamily="34" charset="0"/>
              </a:rPr>
              <a:t> is een zacht, buigzaam en kneedbaar donkerblauw-grijs metaal dat bij kamertemperatuur een slechte geleider van elektriciteit is. Het is zeer corrosiebestendig, zelfs tegen geconcentreerde oplossingen van zwavelzuur. Door </a:t>
            </a:r>
            <a:r>
              <a:rPr lang="nl-NL" b="1" i="0" dirty="0">
                <a:solidFill>
                  <a:srgbClr val="222222"/>
                </a:solidFill>
                <a:effectLst/>
                <a:latin typeface="arial" panose="020B0604020202020204" pitchFamily="34" charset="0"/>
              </a:rPr>
              <a:t>lood</a:t>
            </a:r>
            <a:r>
              <a:rPr lang="nl-NL" b="0" i="0" dirty="0">
                <a:solidFill>
                  <a:srgbClr val="222222"/>
                </a:solidFill>
                <a:effectLst/>
                <a:latin typeface="arial" panose="020B0604020202020204" pitchFamily="34" charset="0"/>
              </a:rPr>
              <a:t> te legeren met antimoon of andere metalen kan het harder worden gemaakt.</a:t>
            </a:r>
          </a:p>
          <a:p>
            <a:r>
              <a:rPr lang="nl-NL" dirty="0">
                <a:solidFill>
                  <a:srgbClr val="222222"/>
                </a:solidFill>
                <a:latin typeface="arial" panose="020B0604020202020204" pitchFamily="34" charset="0"/>
              </a:rPr>
              <a:t>Hoog soortelijk gewicht, laag smeltpunt</a:t>
            </a:r>
            <a:endParaRPr lang="nl-NL" dirty="0"/>
          </a:p>
        </p:txBody>
      </p:sp>
    </p:spTree>
    <p:extLst>
      <p:ext uri="{BB962C8B-B14F-4D97-AF65-F5344CB8AC3E}">
        <p14:creationId xmlns:p14="http://schemas.microsoft.com/office/powerpoint/2010/main" val="3483634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Toepassing lood</a:t>
            </a:r>
          </a:p>
        </p:txBody>
      </p:sp>
      <p:pic>
        <p:nvPicPr>
          <p:cNvPr id="4" name="Tijdelijke aanduiding voor inhoud 3">
            <a:extLst>
              <a:ext uri="{FF2B5EF4-FFF2-40B4-BE49-F238E27FC236}">
                <a16:creationId xmlns:a16="http://schemas.microsoft.com/office/drawing/2014/main" id="{C85DB943-AEFA-40D4-A59A-4CE386F063A9}"/>
              </a:ext>
            </a:extLst>
          </p:cNvPr>
          <p:cNvPicPr>
            <a:picLocks noGrp="1" noChangeAspect="1"/>
          </p:cNvPicPr>
          <p:nvPr>
            <p:ph idx="1"/>
          </p:nvPr>
        </p:nvPicPr>
        <p:blipFill>
          <a:blip r:embed="rId2"/>
          <a:stretch>
            <a:fillRect/>
          </a:stretch>
        </p:blipFill>
        <p:spPr>
          <a:xfrm>
            <a:off x="1098744" y="2450821"/>
            <a:ext cx="4049320" cy="2546598"/>
          </a:xfrm>
          <a:prstGeom prst="rect">
            <a:avLst/>
          </a:prstGeom>
        </p:spPr>
      </p:pic>
      <p:pic>
        <p:nvPicPr>
          <p:cNvPr id="5" name="Afbeelding 4">
            <a:extLst>
              <a:ext uri="{FF2B5EF4-FFF2-40B4-BE49-F238E27FC236}">
                <a16:creationId xmlns:a16="http://schemas.microsoft.com/office/drawing/2014/main" id="{50CBABAC-8DBC-4075-AA5D-1E3E46EFDFF7}"/>
              </a:ext>
            </a:extLst>
          </p:cNvPr>
          <p:cNvPicPr>
            <a:picLocks noChangeAspect="1"/>
          </p:cNvPicPr>
          <p:nvPr/>
        </p:nvPicPr>
        <p:blipFill>
          <a:blip r:embed="rId3"/>
          <a:stretch>
            <a:fillRect/>
          </a:stretch>
        </p:blipFill>
        <p:spPr>
          <a:xfrm>
            <a:off x="5321606" y="2419349"/>
            <a:ext cx="3186104" cy="2578069"/>
          </a:xfrm>
          <a:prstGeom prst="rect">
            <a:avLst/>
          </a:prstGeom>
        </p:spPr>
      </p:pic>
    </p:spTree>
    <p:extLst>
      <p:ext uri="{BB962C8B-B14F-4D97-AF65-F5344CB8AC3E}">
        <p14:creationId xmlns:p14="http://schemas.microsoft.com/office/powerpoint/2010/main" val="151801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Kunststoffen:</a:t>
            </a:r>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lgn="ctr">
              <a:buNone/>
            </a:pPr>
            <a:endParaRPr lang="nl-NL" dirty="0"/>
          </a:p>
          <a:p>
            <a:r>
              <a:rPr lang="nl-NL" dirty="0"/>
              <a:t>Zijn licht</a:t>
            </a:r>
          </a:p>
          <a:p>
            <a:r>
              <a:rPr lang="nl-NL" dirty="0"/>
              <a:t>Nauwelijks breekbaar</a:t>
            </a:r>
          </a:p>
          <a:p>
            <a:r>
              <a:rPr lang="nl-NL" dirty="0"/>
              <a:t>Alle kleuren</a:t>
            </a:r>
          </a:p>
          <a:p>
            <a:r>
              <a:rPr lang="nl-NL" dirty="0"/>
              <a:t>Alle vormen</a:t>
            </a:r>
          </a:p>
          <a:p>
            <a:r>
              <a:rPr lang="nl-NL" dirty="0"/>
              <a:t>Kunnen niet tegen zuren</a:t>
            </a:r>
          </a:p>
          <a:p>
            <a:r>
              <a:rPr lang="nl-NL" dirty="0"/>
              <a:t>Niet krasbestendig</a:t>
            </a:r>
          </a:p>
          <a:p>
            <a:r>
              <a:rPr lang="nl-NL" dirty="0"/>
              <a:t>Nauwelijks te recyclen</a:t>
            </a:r>
          </a:p>
          <a:p>
            <a:pPr lvl="1" algn="ctr"/>
            <a:endParaRPr lang="nl-NL" dirty="0"/>
          </a:p>
        </p:txBody>
      </p:sp>
    </p:spTree>
    <p:extLst>
      <p:ext uri="{BB962C8B-B14F-4D97-AF65-F5344CB8AC3E}">
        <p14:creationId xmlns:p14="http://schemas.microsoft.com/office/powerpoint/2010/main" val="257083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943A7-E601-404D-9AF9-22D108F63648}"/>
              </a:ext>
            </a:extLst>
          </p:cNvPr>
          <p:cNvSpPr>
            <a:spLocks noGrp="1"/>
          </p:cNvSpPr>
          <p:nvPr>
            <p:ph type="title"/>
          </p:nvPr>
        </p:nvSpPr>
        <p:spPr/>
        <p:txBody>
          <a:bodyPr/>
          <a:lstStyle/>
          <a:p>
            <a:pPr algn="ctr"/>
            <a:r>
              <a:rPr lang="nl-NL" dirty="0"/>
              <a:t>2 soorten:</a:t>
            </a:r>
          </a:p>
        </p:txBody>
      </p:sp>
      <p:sp>
        <p:nvSpPr>
          <p:cNvPr id="3" name="Tijdelijke aanduiding voor inhoud 2">
            <a:extLst>
              <a:ext uri="{FF2B5EF4-FFF2-40B4-BE49-F238E27FC236}">
                <a16:creationId xmlns:a16="http://schemas.microsoft.com/office/drawing/2014/main" id="{A425AFB4-8E21-4EA4-BC07-505C38022300}"/>
              </a:ext>
            </a:extLst>
          </p:cNvPr>
          <p:cNvSpPr>
            <a:spLocks noGrp="1"/>
          </p:cNvSpPr>
          <p:nvPr>
            <p:ph idx="1"/>
          </p:nvPr>
        </p:nvSpPr>
        <p:spPr>
          <a:xfrm>
            <a:off x="1619672" y="1196752"/>
            <a:ext cx="7067128" cy="4929411"/>
          </a:xfrm>
        </p:spPr>
        <p:txBody>
          <a:bodyPr/>
          <a:lstStyle/>
          <a:p>
            <a:r>
              <a:rPr lang="nl-NL" dirty="0"/>
              <a:t>Thermoharder (polyester)</a:t>
            </a:r>
            <a:br>
              <a:rPr lang="nl-NL" dirty="0"/>
            </a:br>
            <a:r>
              <a:rPr lang="nl-NL" sz="2800" dirty="0"/>
              <a:t>(Niet vervormbaar)</a:t>
            </a:r>
          </a:p>
          <a:p>
            <a:endParaRPr lang="nl-NL" sz="2800" dirty="0"/>
          </a:p>
          <a:p>
            <a:endParaRPr lang="nl-NL" sz="2800" dirty="0"/>
          </a:p>
          <a:p>
            <a:r>
              <a:rPr lang="nl-NL" dirty="0"/>
              <a:t>Thermoplast</a:t>
            </a:r>
            <a:br>
              <a:rPr lang="nl-NL" dirty="0"/>
            </a:br>
            <a:r>
              <a:rPr lang="nl-NL" sz="2800" dirty="0"/>
              <a:t>(Wel vervormbaar)</a:t>
            </a:r>
          </a:p>
          <a:p>
            <a:r>
              <a:rPr lang="nl-NL" sz="2800" dirty="0"/>
              <a:t>PVC, PE, PS, PY,</a:t>
            </a:r>
            <a:br>
              <a:rPr lang="nl-NL" sz="2800" dirty="0"/>
            </a:br>
            <a:r>
              <a:rPr lang="nl-NL" sz="2800" dirty="0"/>
              <a:t>Nylon</a:t>
            </a:r>
            <a:endParaRPr lang="nl-NL" dirty="0"/>
          </a:p>
          <a:p>
            <a:endParaRPr lang="nl-NL" dirty="0"/>
          </a:p>
        </p:txBody>
      </p:sp>
      <p:pic>
        <p:nvPicPr>
          <p:cNvPr id="5" name="Picture 2">
            <a:extLst>
              <a:ext uri="{FF2B5EF4-FFF2-40B4-BE49-F238E27FC236}">
                <a16:creationId xmlns:a16="http://schemas.microsoft.com/office/drawing/2014/main" id="{8C5CC650-8ACF-46F1-A0E8-5C154EE04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640" y="13407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BBA3ED45-8ED1-40CD-8F29-0821450C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92833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665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52300-60CF-4421-A852-358B10A71134}"/>
              </a:ext>
            </a:extLst>
          </p:cNvPr>
          <p:cNvSpPr>
            <a:spLocks noGrp="1"/>
          </p:cNvSpPr>
          <p:nvPr>
            <p:ph type="title"/>
          </p:nvPr>
        </p:nvSpPr>
        <p:spPr/>
        <p:txBody>
          <a:bodyPr/>
          <a:lstStyle/>
          <a:p>
            <a:pPr algn="ctr"/>
            <a:r>
              <a:rPr lang="nl-NL" dirty="0"/>
              <a:t>Nylon</a:t>
            </a:r>
          </a:p>
        </p:txBody>
      </p:sp>
      <p:sp>
        <p:nvSpPr>
          <p:cNvPr id="3" name="Tijdelijke aanduiding voor inhoud 2">
            <a:extLst>
              <a:ext uri="{FF2B5EF4-FFF2-40B4-BE49-F238E27FC236}">
                <a16:creationId xmlns:a16="http://schemas.microsoft.com/office/drawing/2014/main" id="{BE2F0135-790D-4C2E-A457-311F082C3A1A}"/>
              </a:ext>
            </a:extLst>
          </p:cNvPr>
          <p:cNvSpPr>
            <a:spLocks noGrp="1"/>
          </p:cNvSpPr>
          <p:nvPr>
            <p:ph idx="1"/>
          </p:nvPr>
        </p:nvSpPr>
        <p:spPr/>
        <p:txBody>
          <a:bodyPr/>
          <a:lstStyle/>
          <a:p>
            <a:r>
              <a:rPr lang="nl-NL" dirty="0"/>
              <a:t>Nylon wordt steeds vaker een vervanger voor metaal. Het kunststof heeft namelijk een paar grote voordelen:</a:t>
            </a:r>
          </a:p>
          <a:p>
            <a:endParaRPr lang="nl-NL" dirty="0"/>
          </a:p>
          <a:p>
            <a:r>
              <a:rPr lang="nl-NL" dirty="0"/>
              <a:t>Licht</a:t>
            </a:r>
          </a:p>
          <a:p>
            <a:r>
              <a:rPr lang="nl-NL" dirty="0"/>
              <a:t>Flexibel</a:t>
            </a:r>
          </a:p>
          <a:p>
            <a:r>
              <a:rPr lang="nl-NL" dirty="0"/>
              <a:t>Sterk</a:t>
            </a:r>
          </a:p>
          <a:p>
            <a:r>
              <a:rPr lang="nl-NL" dirty="0"/>
              <a:t>Goed te bewerken</a:t>
            </a:r>
          </a:p>
          <a:p>
            <a:r>
              <a:rPr lang="nl-NL" dirty="0"/>
              <a:t>Roest niet</a:t>
            </a:r>
          </a:p>
          <a:p>
            <a:endParaRPr lang="nl-NL" dirty="0"/>
          </a:p>
        </p:txBody>
      </p:sp>
      <p:pic>
        <p:nvPicPr>
          <p:cNvPr id="5" name="Afbeelding 4">
            <a:extLst>
              <a:ext uri="{FF2B5EF4-FFF2-40B4-BE49-F238E27FC236}">
                <a16:creationId xmlns:a16="http://schemas.microsoft.com/office/drawing/2014/main" id="{3B48DDDF-6370-42A9-9E30-8C651F5EDDA7}"/>
              </a:ext>
            </a:extLst>
          </p:cNvPr>
          <p:cNvPicPr>
            <a:picLocks noChangeAspect="1"/>
          </p:cNvPicPr>
          <p:nvPr/>
        </p:nvPicPr>
        <p:blipFill>
          <a:blip r:embed="rId2"/>
          <a:stretch>
            <a:fillRect/>
          </a:stretch>
        </p:blipFill>
        <p:spPr>
          <a:xfrm>
            <a:off x="5652120" y="3284984"/>
            <a:ext cx="2257562" cy="1693172"/>
          </a:xfrm>
          <a:prstGeom prst="rect">
            <a:avLst/>
          </a:prstGeom>
        </p:spPr>
      </p:pic>
    </p:spTree>
    <p:extLst>
      <p:ext uri="{BB962C8B-B14F-4D97-AF65-F5344CB8AC3E}">
        <p14:creationId xmlns:p14="http://schemas.microsoft.com/office/powerpoint/2010/main" val="280391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D7E17-7DFB-47D8-96D7-D411C7E777BE}"/>
              </a:ext>
            </a:extLst>
          </p:cNvPr>
          <p:cNvSpPr>
            <a:spLocks noGrp="1"/>
          </p:cNvSpPr>
          <p:nvPr>
            <p:ph type="title"/>
          </p:nvPr>
        </p:nvSpPr>
        <p:spPr/>
        <p:txBody>
          <a:bodyPr/>
          <a:lstStyle/>
          <a:p>
            <a:pPr algn="ctr"/>
            <a:r>
              <a:rPr lang="nl-NL" dirty="0"/>
              <a:t>Nylon</a:t>
            </a:r>
          </a:p>
        </p:txBody>
      </p:sp>
      <p:sp>
        <p:nvSpPr>
          <p:cNvPr id="3" name="Tijdelijke aanduiding voor inhoud 2">
            <a:extLst>
              <a:ext uri="{FF2B5EF4-FFF2-40B4-BE49-F238E27FC236}">
                <a16:creationId xmlns:a16="http://schemas.microsoft.com/office/drawing/2014/main" id="{07FD6B6F-AC65-492C-9E91-DDB88CD49678}"/>
              </a:ext>
            </a:extLst>
          </p:cNvPr>
          <p:cNvSpPr>
            <a:spLocks noGrp="1"/>
          </p:cNvSpPr>
          <p:nvPr>
            <p:ph idx="1"/>
          </p:nvPr>
        </p:nvSpPr>
        <p:spPr/>
        <p:txBody>
          <a:bodyPr/>
          <a:lstStyle/>
          <a:p>
            <a:r>
              <a:rPr lang="nl-NL" dirty="0"/>
              <a:t>Onderdelen die van Nylon worden gemaakt:</a:t>
            </a:r>
          </a:p>
          <a:p>
            <a:pPr marL="0" indent="0">
              <a:buNone/>
            </a:pPr>
            <a:r>
              <a:rPr lang="nl-NL" dirty="0"/>
              <a:t>    - tandwielen</a:t>
            </a:r>
          </a:p>
          <a:p>
            <a:pPr marL="0" indent="0">
              <a:buNone/>
            </a:pPr>
            <a:r>
              <a:rPr lang="nl-NL" dirty="0"/>
              <a:t>    - lagers</a:t>
            </a:r>
          </a:p>
          <a:p>
            <a:pPr marL="0" indent="0">
              <a:buNone/>
            </a:pPr>
            <a:r>
              <a:rPr lang="nl-NL" dirty="0"/>
              <a:t>    - assen</a:t>
            </a:r>
          </a:p>
          <a:p>
            <a:pPr marL="0" indent="0">
              <a:buNone/>
            </a:pPr>
            <a:r>
              <a:rPr lang="nl-NL" dirty="0"/>
              <a:t>    - hefboompjes</a:t>
            </a:r>
          </a:p>
          <a:p>
            <a:endParaRPr lang="nl-NL" dirty="0"/>
          </a:p>
        </p:txBody>
      </p:sp>
    </p:spTree>
    <p:extLst>
      <p:ext uri="{BB962C8B-B14F-4D97-AF65-F5344CB8AC3E}">
        <p14:creationId xmlns:p14="http://schemas.microsoft.com/office/powerpoint/2010/main" val="114192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882D3-DD66-4787-B64A-F56A8BE56256}"/>
              </a:ext>
            </a:extLst>
          </p:cNvPr>
          <p:cNvSpPr>
            <a:spLocks noGrp="1"/>
          </p:cNvSpPr>
          <p:nvPr>
            <p:ph type="title"/>
          </p:nvPr>
        </p:nvSpPr>
        <p:spPr/>
        <p:txBody>
          <a:bodyPr/>
          <a:lstStyle/>
          <a:p>
            <a:r>
              <a:rPr lang="nl-NL" dirty="0"/>
              <a:t>Toepassingen Nylon</a:t>
            </a:r>
          </a:p>
        </p:txBody>
      </p:sp>
      <p:pic>
        <p:nvPicPr>
          <p:cNvPr id="5" name="Tijdelijke aanduiding voor inhoud 4">
            <a:extLst>
              <a:ext uri="{FF2B5EF4-FFF2-40B4-BE49-F238E27FC236}">
                <a16:creationId xmlns:a16="http://schemas.microsoft.com/office/drawing/2014/main" id="{EA58A32F-C1E0-46A3-A4F5-F6260F799714}"/>
              </a:ext>
            </a:extLst>
          </p:cNvPr>
          <p:cNvPicPr>
            <a:picLocks noGrp="1" noChangeAspect="1"/>
          </p:cNvPicPr>
          <p:nvPr>
            <p:ph idx="1"/>
          </p:nvPr>
        </p:nvPicPr>
        <p:blipFill>
          <a:blip r:embed="rId2"/>
          <a:stretch>
            <a:fillRect/>
          </a:stretch>
        </p:blipFill>
        <p:spPr>
          <a:xfrm>
            <a:off x="5302424" y="1709561"/>
            <a:ext cx="2076450" cy="1847850"/>
          </a:xfrm>
          <a:prstGeom prst="rect">
            <a:avLst/>
          </a:prstGeom>
        </p:spPr>
      </p:pic>
      <p:pic>
        <p:nvPicPr>
          <p:cNvPr id="4" name="Afbeelding 3">
            <a:extLst>
              <a:ext uri="{FF2B5EF4-FFF2-40B4-BE49-F238E27FC236}">
                <a16:creationId xmlns:a16="http://schemas.microsoft.com/office/drawing/2014/main" id="{B37BFB00-B1F5-4D0F-9875-B9714562D5BF}"/>
              </a:ext>
            </a:extLst>
          </p:cNvPr>
          <p:cNvPicPr>
            <a:picLocks noChangeAspect="1"/>
          </p:cNvPicPr>
          <p:nvPr/>
        </p:nvPicPr>
        <p:blipFill>
          <a:blip r:embed="rId3"/>
          <a:stretch>
            <a:fillRect/>
          </a:stretch>
        </p:blipFill>
        <p:spPr>
          <a:xfrm>
            <a:off x="1616225" y="1700808"/>
            <a:ext cx="2743200" cy="2114550"/>
          </a:xfrm>
          <a:prstGeom prst="rect">
            <a:avLst/>
          </a:prstGeom>
        </p:spPr>
      </p:pic>
      <p:pic>
        <p:nvPicPr>
          <p:cNvPr id="6" name="Afbeelding 5">
            <a:extLst>
              <a:ext uri="{FF2B5EF4-FFF2-40B4-BE49-F238E27FC236}">
                <a16:creationId xmlns:a16="http://schemas.microsoft.com/office/drawing/2014/main" id="{79935718-882A-41BC-A6BF-4BC018EE03CD}"/>
              </a:ext>
            </a:extLst>
          </p:cNvPr>
          <p:cNvPicPr>
            <a:picLocks noChangeAspect="1"/>
          </p:cNvPicPr>
          <p:nvPr/>
        </p:nvPicPr>
        <p:blipFill>
          <a:blip r:embed="rId4"/>
          <a:stretch>
            <a:fillRect/>
          </a:stretch>
        </p:blipFill>
        <p:spPr>
          <a:xfrm>
            <a:off x="4303992" y="4544191"/>
            <a:ext cx="1724025" cy="1581150"/>
          </a:xfrm>
          <a:prstGeom prst="rect">
            <a:avLst/>
          </a:prstGeom>
        </p:spPr>
      </p:pic>
    </p:spTree>
    <p:extLst>
      <p:ext uri="{BB962C8B-B14F-4D97-AF65-F5344CB8AC3E}">
        <p14:creationId xmlns:p14="http://schemas.microsoft.com/office/powerpoint/2010/main" val="161374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8AE32-5034-4FC9-917B-CB1A2404C79D}"/>
              </a:ext>
            </a:extLst>
          </p:cNvPr>
          <p:cNvSpPr>
            <a:spLocks noGrp="1"/>
          </p:cNvSpPr>
          <p:nvPr>
            <p:ph type="title"/>
          </p:nvPr>
        </p:nvSpPr>
        <p:spPr/>
        <p:txBody>
          <a:bodyPr/>
          <a:lstStyle/>
          <a:p>
            <a:r>
              <a:rPr lang="nl-NL" dirty="0"/>
              <a:t>IJzer bezit altijd koolstof, hierdoor wordt het metaal harder en sterker</a:t>
            </a:r>
          </a:p>
        </p:txBody>
      </p:sp>
      <p:sp>
        <p:nvSpPr>
          <p:cNvPr id="3" name="Tijdelijke aanduiding voor inhoud 2">
            <a:extLst>
              <a:ext uri="{FF2B5EF4-FFF2-40B4-BE49-F238E27FC236}">
                <a16:creationId xmlns:a16="http://schemas.microsoft.com/office/drawing/2014/main" id="{D8DE3B23-0C90-43FB-BCC3-23095A587559}"/>
              </a:ext>
            </a:extLst>
          </p:cNvPr>
          <p:cNvSpPr>
            <a:spLocks noGrp="1"/>
          </p:cNvSpPr>
          <p:nvPr>
            <p:ph idx="1"/>
          </p:nvPr>
        </p:nvSpPr>
        <p:spPr/>
        <p:txBody>
          <a:bodyPr/>
          <a:lstStyle/>
          <a:p>
            <a:pPr marL="0" indent="0">
              <a:buNone/>
            </a:pPr>
            <a:endParaRPr lang="nl-NL" dirty="0"/>
          </a:p>
          <a:p>
            <a:r>
              <a:rPr lang="nl-NL" dirty="0"/>
              <a:t>&gt;2% koolstof dan is het Gietstaal(blokken)</a:t>
            </a:r>
            <a:r>
              <a:rPr lang="nl-NL" dirty="0">
                <a:hlinkClick r:id="rId2"/>
              </a:rPr>
              <a:t>https://www.youtube.com/watch?v=xfyO9fUsBuY</a:t>
            </a:r>
            <a:endParaRPr lang="nl-NL" dirty="0"/>
          </a:p>
          <a:p>
            <a:pPr marL="0" indent="0">
              <a:buNone/>
            </a:pPr>
            <a:r>
              <a:rPr lang="nl-NL" dirty="0"/>
              <a:t>    Ong. 0,8 % koolstof dan noemen we het staal</a:t>
            </a:r>
          </a:p>
          <a:p>
            <a:r>
              <a:rPr lang="nl-NL" dirty="0"/>
              <a:t>Ong. 0,3 %  koolstof dan constructie-ijzer</a:t>
            </a:r>
            <a:br>
              <a:rPr lang="nl-NL" dirty="0"/>
            </a:br>
            <a:r>
              <a:rPr lang="nl-NL" dirty="0"/>
              <a:t>(90% van de toepassingen).</a:t>
            </a:r>
          </a:p>
          <a:p>
            <a:endParaRPr lang="nl-NL" dirty="0"/>
          </a:p>
        </p:txBody>
      </p:sp>
    </p:spTree>
    <p:extLst>
      <p:ext uri="{BB962C8B-B14F-4D97-AF65-F5344CB8AC3E}">
        <p14:creationId xmlns:p14="http://schemas.microsoft.com/office/powerpoint/2010/main" val="346334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Ferro-houdende metalen</a:t>
            </a:r>
          </a:p>
        </p:txBody>
      </p:sp>
      <p:sp>
        <p:nvSpPr>
          <p:cNvPr id="3" name="Tijdelijke aanduiding voor inhoud 2"/>
          <p:cNvSpPr>
            <a:spLocks noGrp="1"/>
          </p:cNvSpPr>
          <p:nvPr>
            <p:ph idx="1"/>
          </p:nvPr>
        </p:nvSpPr>
        <p:spPr/>
        <p:txBody>
          <a:bodyPr/>
          <a:lstStyle/>
          <a:p>
            <a:r>
              <a:rPr lang="nl-NL" dirty="0"/>
              <a:t>Legering van ijzer ,koolstof en eventueel ander materialen</a:t>
            </a:r>
          </a:p>
          <a:p>
            <a:endParaRPr lang="nl-NL" dirty="0"/>
          </a:p>
          <a:p>
            <a:r>
              <a:rPr lang="nl-NL" dirty="0"/>
              <a:t>Staal</a:t>
            </a:r>
          </a:p>
          <a:p>
            <a:r>
              <a:rPr lang="nl-NL" dirty="0"/>
              <a:t>Gietijzer</a:t>
            </a:r>
          </a:p>
          <a:p>
            <a:r>
              <a:rPr lang="nl-NL" dirty="0"/>
              <a:t>RVS</a:t>
            </a:r>
          </a:p>
          <a:p>
            <a:endParaRPr lang="nl-NL" dirty="0"/>
          </a:p>
        </p:txBody>
      </p:sp>
    </p:spTree>
    <p:extLst>
      <p:ext uri="{BB962C8B-B14F-4D97-AF65-F5344CB8AC3E}">
        <p14:creationId xmlns:p14="http://schemas.microsoft.com/office/powerpoint/2010/main" val="104194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26EEB-D01E-490A-9E51-DAD724E5FB8B}"/>
              </a:ext>
            </a:extLst>
          </p:cNvPr>
          <p:cNvSpPr>
            <a:spLocks noGrp="1"/>
          </p:cNvSpPr>
          <p:nvPr>
            <p:ph type="title"/>
          </p:nvPr>
        </p:nvSpPr>
        <p:spPr/>
        <p:txBody>
          <a:bodyPr/>
          <a:lstStyle/>
          <a:p>
            <a:pPr algn="ctr"/>
            <a:r>
              <a:rPr lang="nl-NL" dirty="0"/>
              <a:t>Constructie ijzer zoals wij dat gebruiken</a:t>
            </a:r>
          </a:p>
        </p:txBody>
      </p:sp>
      <p:pic>
        <p:nvPicPr>
          <p:cNvPr id="4" name="Tijdelijke aanduiding voor inhoud 3">
            <a:extLst>
              <a:ext uri="{FF2B5EF4-FFF2-40B4-BE49-F238E27FC236}">
                <a16:creationId xmlns:a16="http://schemas.microsoft.com/office/drawing/2014/main" id="{B02DEC80-1F6D-42D0-818A-6BA54AB0E8CE}"/>
              </a:ext>
            </a:extLst>
          </p:cNvPr>
          <p:cNvPicPr>
            <a:picLocks noGrp="1" noChangeAspect="1"/>
          </p:cNvPicPr>
          <p:nvPr>
            <p:ph idx="1"/>
          </p:nvPr>
        </p:nvPicPr>
        <p:blipFill>
          <a:blip r:embed="rId2"/>
          <a:stretch>
            <a:fillRect/>
          </a:stretch>
        </p:blipFill>
        <p:spPr>
          <a:xfrm>
            <a:off x="3419872" y="2499594"/>
            <a:ext cx="4248472" cy="2865249"/>
          </a:xfrm>
          <a:prstGeom prst="rect">
            <a:avLst/>
          </a:prstGeom>
        </p:spPr>
      </p:pic>
      <p:sp>
        <p:nvSpPr>
          <p:cNvPr id="5" name="Tekstvak 4">
            <a:extLst>
              <a:ext uri="{FF2B5EF4-FFF2-40B4-BE49-F238E27FC236}">
                <a16:creationId xmlns:a16="http://schemas.microsoft.com/office/drawing/2014/main" id="{C01B3B27-0426-44B8-B156-315F4CF166D9}"/>
              </a:ext>
            </a:extLst>
          </p:cNvPr>
          <p:cNvSpPr txBox="1"/>
          <p:nvPr/>
        </p:nvSpPr>
        <p:spPr>
          <a:xfrm>
            <a:off x="1619672" y="2708920"/>
            <a:ext cx="1728192" cy="2308324"/>
          </a:xfrm>
          <a:prstGeom prst="rect">
            <a:avLst/>
          </a:prstGeom>
          <a:noFill/>
        </p:spPr>
        <p:txBody>
          <a:bodyPr wrap="square">
            <a:spAutoFit/>
          </a:bodyPr>
          <a:lstStyle/>
          <a:p>
            <a:r>
              <a:rPr lang="nl-NL" sz="2400" dirty="0"/>
              <a:t>Strip</a:t>
            </a:r>
          </a:p>
          <a:p>
            <a:r>
              <a:rPr lang="nl-NL" sz="2400" dirty="0"/>
              <a:t>Vierkant</a:t>
            </a:r>
          </a:p>
          <a:p>
            <a:r>
              <a:rPr lang="nl-NL" sz="2400" dirty="0"/>
              <a:t>Rond</a:t>
            </a:r>
          </a:p>
          <a:p>
            <a:r>
              <a:rPr lang="nl-NL" sz="2400" dirty="0"/>
              <a:t>Koker</a:t>
            </a:r>
          </a:p>
          <a:p>
            <a:r>
              <a:rPr lang="nl-NL" sz="2400" dirty="0"/>
              <a:t>U-profiel</a:t>
            </a:r>
          </a:p>
          <a:p>
            <a:r>
              <a:rPr lang="nl-NL" sz="2400" dirty="0"/>
              <a:t>I-profiel</a:t>
            </a:r>
          </a:p>
        </p:txBody>
      </p:sp>
    </p:spTree>
    <p:extLst>
      <p:ext uri="{BB962C8B-B14F-4D97-AF65-F5344CB8AC3E}">
        <p14:creationId xmlns:p14="http://schemas.microsoft.com/office/powerpoint/2010/main" val="317619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E8212-1587-4E78-BC5E-8BB395BD7EE1}"/>
              </a:ext>
            </a:extLst>
          </p:cNvPr>
          <p:cNvSpPr>
            <a:spLocks noGrp="1"/>
          </p:cNvSpPr>
          <p:nvPr>
            <p:ph type="title"/>
          </p:nvPr>
        </p:nvSpPr>
        <p:spPr/>
        <p:txBody>
          <a:bodyPr/>
          <a:lstStyle/>
          <a:p>
            <a:pPr algn="ctr"/>
            <a:r>
              <a:rPr lang="nl-NL" dirty="0"/>
              <a:t>Motorblok van Gietijzer</a:t>
            </a:r>
          </a:p>
        </p:txBody>
      </p:sp>
      <p:pic>
        <p:nvPicPr>
          <p:cNvPr id="4" name="Tijdelijke aanduiding voor inhoud 3">
            <a:extLst>
              <a:ext uri="{FF2B5EF4-FFF2-40B4-BE49-F238E27FC236}">
                <a16:creationId xmlns:a16="http://schemas.microsoft.com/office/drawing/2014/main" id="{3DAC8424-7EA0-430B-ACA7-DB3F9426488E}"/>
              </a:ext>
            </a:extLst>
          </p:cNvPr>
          <p:cNvPicPr>
            <a:picLocks noGrp="1" noChangeAspect="1"/>
          </p:cNvPicPr>
          <p:nvPr>
            <p:ph idx="1"/>
          </p:nvPr>
        </p:nvPicPr>
        <p:blipFill>
          <a:blip r:embed="rId2"/>
          <a:stretch>
            <a:fillRect/>
          </a:stretch>
        </p:blipFill>
        <p:spPr>
          <a:xfrm>
            <a:off x="2555776" y="1772816"/>
            <a:ext cx="5624151" cy="3503042"/>
          </a:xfrm>
          <a:prstGeom prst="rect">
            <a:avLst/>
          </a:prstGeom>
        </p:spPr>
      </p:pic>
    </p:spTree>
    <p:extLst>
      <p:ext uri="{BB962C8B-B14F-4D97-AF65-F5344CB8AC3E}">
        <p14:creationId xmlns:p14="http://schemas.microsoft.com/office/powerpoint/2010/main" val="390250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A0BEF-7937-471D-B851-56A4C8D9A271}"/>
              </a:ext>
            </a:extLst>
          </p:cNvPr>
          <p:cNvSpPr>
            <a:spLocks noGrp="1"/>
          </p:cNvSpPr>
          <p:nvPr>
            <p:ph type="title"/>
          </p:nvPr>
        </p:nvSpPr>
        <p:spPr/>
        <p:txBody>
          <a:bodyPr/>
          <a:lstStyle/>
          <a:p>
            <a:pPr algn="ctr"/>
            <a:r>
              <a:rPr lang="nl-NL" dirty="0"/>
              <a:t> Wat is RVS</a:t>
            </a:r>
          </a:p>
        </p:txBody>
      </p:sp>
      <p:sp>
        <p:nvSpPr>
          <p:cNvPr id="3" name="Tijdelijke aanduiding voor inhoud 2">
            <a:extLst>
              <a:ext uri="{FF2B5EF4-FFF2-40B4-BE49-F238E27FC236}">
                <a16:creationId xmlns:a16="http://schemas.microsoft.com/office/drawing/2014/main" id="{247C0488-FB45-4C6A-844B-27A7A95779EB}"/>
              </a:ext>
            </a:extLst>
          </p:cNvPr>
          <p:cNvSpPr>
            <a:spLocks noGrp="1"/>
          </p:cNvSpPr>
          <p:nvPr>
            <p:ph idx="1"/>
          </p:nvPr>
        </p:nvSpPr>
        <p:spPr/>
        <p:txBody>
          <a:bodyPr/>
          <a:lstStyle/>
          <a:p>
            <a:r>
              <a:rPr lang="nl-NL" b="1" i="0" dirty="0">
                <a:solidFill>
                  <a:srgbClr val="202122"/>
                </a:solidFill>
                <a:effectLst/>
                <a:latin typeface="Arial" panose="020B0604020202020204" pitchFamily="34" charset="0"/>
              </a:rPr>
              <a:t>Roestvast </a:t>
            </a:r>
            <a:r>
              <a:rPr lang="nl-NL" b="0" i="0" dirty="0">
                <a:solidFill>
                  <a:srgbClr val="202122"/>
                </a:solidFill>
                <a:effectLst/>
                <a:latin typeface="Arial" panose="020B0604020202020204" pitchFamily="34" charset="0"/>
              </a:rPr>
              <a:t>of </a:t>
            </a:r>
            <a:r>
              <a:rPr lang="nl-NL" b="1" i="0" dirty="0">
                <a:solidFill>
                  <a:srgbClr val="202122"/>
                </a:solidFill>
                <a:effectLst/>
                <a:latin typeface="Arial" panose="020B0604020202020204" pitchFamily="34" charset="0"/>
              </a:rPr>
              <a:t>roestvrij </a:t>
            </a:r>
            <a:r>
              <a:rPr lang="nl-NL" b="1" i="0" u="none" strike="noStrike" dirty="0">
                <a:solidFill>
                  <a:srgbClr val="0B0080"/>
                </a:solidFill>
                <a:effectLst/>
                <a:latin typeface="Arial" panose="020B0604020202020204" pitchFamily="34" charset="0"/>
                <a:hlinkClick r:id="rId2" tooltip="Staal (legering)"/>
              </a:rPr>
              <a:t>staal</a:t>
            </a:r>
            <a:r>
              <a:rPr lang="nl-NL" b="0" i="0" dirty="0">
                <a:solidFill>
                  <a:srgbClr val="202122"/>
                </a:solidFill>
                <a:effectLst/>
                <a:latin typeface="Arial" panose="020B0604020202020204" pitchFamily="34" charset="0"/>
              </a:rPr>
              <a:t>, ook </a:t>
            </a:r>
            <a:r>
              <a:rPr lang="nl-NL" b="1" i="0" dirty="0">
                <a:solidFill>
                  <a:srgbClr val="202122"/>
                </a:solidFill>
                <a:effectLst/>
                <a:latin typeface="Arial" panose="020B0604020202020204" pitchFamily="34" charset="0"/>
              </a:rPr>
              <a:t>rvs</a:t>
            </a:r>
            <a:r>
              <a:rPr lang="nl-NL" b="0" i="0" dirty="0">
                <a:solidFill>
                  <a:srgbClr val="202122"/>
                </a:solidFill>
                <a:effectLst/>
                <a:latin typeface="Arial" panose="020B0604020202020204" pitchFamily="34" charset="0"/>
              </a:rPr>
              <a:t> of </a:t>
            </a:r>
            <a:r>
              <a:rPr lang="nl-NL" b="1" i="0" dirty="0">
                <a:solidFill>
                  <a:srgbClr val="202122"/>
                </a:solidFill>
                <a:effectLst/>
                <a:latin typeface="Arial" panose="020B0604020202020204" pitchFamily="34" charset="0"/>
              </a:rPr>
              <a:t>inox</a:t>
            </a:r>
            <a:r>
              <a:rPr lang="nl-NL" b="0" i="0" dirty="0">
                <a:solidFill>
                  <a:srgbClr val="202122"/>
                </a:solidFill>
                <a:effectLst/>
                <a:latin typeface="Arial" panose="020B0604020202020204" pitchFamily="34" charset="0"/>
              </a:rPr>
              <a:t> genoemd, is een </a:t>
            </a:r>
            <a:r>
              <a:rPr lang="nl-NL" b="0" i="0" u="none" strike="noStrike" dirty="0">
                <a:solidFill>
                  <a:srgbClr val="0B0080"/>
                </a:solidFill>
                <a:effectLst/>
                <a:latin typeface="Arial" panose="020B0604020202020204" pitchFamily="34" charset="0"/>
                <a:hlinkClick r:id="rId3" tooltip="Legering"/>
              </a:rPr>
              <a:t>legering</a:t>
            </a:r>
            <a:r>
              <a:rPr lang="nl-NL" b="0" i="0" dirty="0">
                <a:solidFill>
                  <a:srgbClr val="202122"/>
                </a:solidFill>
                <a:effectLst/>
                <a:latin typeface="Arial" panose="020B0604020202020204" pitchFamily="34" charset="0"/>
              </a:rPr>
              <a:t> van hoofdzakelijk </a:t>
            </a:r>
            <a:r>
              <a:rPr lang="nl-NL" b="0" i="0" u="none" strike="noStrike" dirty="0">
                <a:solidFill>
                  <a:srgbClr val="0B0080"/>
                </a:solidFill>
                <a:effectLst/>
                <a:latin typeface="Arial" panose="020B0604020202020204" pitchFamily="34" charset="0"/>
                <a:hlinkClick r:id="rId4" tooltip="IJzer (element)"/>
              </a:rPr>
              <a:t>ijzer</a:t>
            </a:r>
            <a:r>
              <a:rPr lang="nl-NL" b="0" i="0" dirty="0">
                <a:solidFill>
                  <a:srgbClr val="202122"/>
                </a:solidFill>
                <a:effectLst/>
                <a:latin typeface="Arial" panose="020B0604020202020204" pitchFamily="34" charset="0"/>
              </a:rPr>
              <a:t>, </a:t>
            </a:r>
            <a:r>
              <a:rPr lang="nl-NL" b="0" i="0" u="none" strike="noStrike" dirty="0">
                <a:solidFill>
                  <a:srgbClr val="0B0080"/>
                </a:solidFill>
                <a:effectLst/>
                <a:latin typeface="Arial" panose="020B0604020202020204" pitchFamily="34" charset="0"/>
                <a:hlinkClick r:id="rId5" tooltip="Chroom (element)"/>
              </a:rPr>
              <a:t>chroom</a:t>
            </a:r>
            <a:r>
              <a:rPr lang="nl-NL" b="0" i="0" dirty="0">
                <a:solidFill>
                  <a:srgbClr val="202122"/>
                </a:solidFill>
                <a:effectLst/>
                <a:latin typeface="Arial" panose="020B0604020202020204" pitchFamily="34" charset="0"/>
              </a:rPr>
              <a:t>, </a:t>
            </a:r>
            <a:r>
              <a:rPr lang="nl-NL" b="0" i="0" u="none" strike="noStrike" dirty="0">
                <a:solidFill>
                  <a:srgbClr val="0B0080"/>
                </a:solidFill>
                <a:effectLst/>
                <a:latin typeface="Arial" panose="020B0604020202020204" pitchFamily="34" charset="0"/>
                <a:hlinkClick r:id="rId6" tooltip="Nikkel"/>
              </a:rPr>
              <a:t>nikkel</a:t>
            </a:r>
            <a:r>
              <a:rPr lang="nl-NL" b="0" i="0" dirty="0">
                <a:solidFill>
                  <a:srgbClr val="202122"/>
                </a:solidFill>
                <a:effectLst/>
                <a:latin typeface="Arial" panose="020B0604020202020204" pitchFamily="34" charset="0"/>
              </a:rPr>
              <a:t> en </a:t>
            </a:r>
            <a:r>
              <a:rPr lang="nl-NL" b="0" i="0" u="none" strike="noStrike" dirty="0">
                <a:solidFill>
                  <a:srgbClr val="0B0080"/>
                </a:solidFill>
                <a:effectLst/>
                <a:latin typeface="Arial" panose="020B0604020202020204" pitchFamily="34" charset="0"/>
                <a:hlinkClick r:id="rId7" tooltip="Koolstof"/>
              </a:rPr>
              <a:t>koolstof</a:t>
            </a:r>
            <a:r>
              <a:rPr lang="nl-NL" b="0" i="0" dirty="0">
                <a:solidFill>
                  <a:srgbClr val="202122"/>
                </a:solidFill>
                <a:effectLst/>
                <a:latin typeface="Arial" panose="020B0604020202020204" pitchFamily="34" charset="0"/>
              </a:rPr>
              <a:t>. Om van roestvast staal te kunnen spreken, is minimaal 11 tot 12% chroom en maximaal 1,2% koolstof nodig. Verder zijn in veel soorten roestvast staal ook de elementen </a:t>
            </a:r>
            <a:r>
              <a:rPr lang="nl-NL" b="0" i="0" u="none" strike="noStrike" dirty="0">
                <a:solidFill>
                  <a:srgbClr val="0B0080"/>
                </a:solidFill>
                <a:effectLst/>
                <a:latin typeface="Arial" panose="020B0604020202020204" pitchFamily="34" charset="0"/>
                <a:hlinkClick r:id="rId8" tooltip="Molybdeen"/>
              </a:rPr>
              <a:t>molybdeen</a:t>
            </a:r>
            <a:r>
              <a:rPr lang="nl-NL" b="0" i="0" dirty="0">
                <a:solidFill>
                  <a:srgbClr val="202122"/>
                </a:solidFill>
                <a:effectLst/>
                <a:latin typeface="Arial" panose="020B0604020202020204" pitchFamily="34" charset="0"/>
              </a:rPr>
              <a:t>, </a:t>
            </a:r>
            <a:r>
              <a:rPr lang="nl-NL" b="0" i="0" u="none" strike="noStrike" dirty="0">
                <a:solidFill>
                  <a:srgbClr val="0B0080"/>
                </a:solidFill>
                <a:effectLst/>
                <a:latin typeface="Arial" panose="020B0604020202020204" pitchFamily="34" charset="0"/>
                <a:hlinkClick r:id="rId9" tooltip="Titanium"/>
              </a:rPr>
              <a:t>titanium</a:t>
            </a:r>
            <a:r>
              <a:rPr lang="nl-NL" b="0" i="0" dirty="0">
                <a:solidFill>
                  <a:srgbClr val="202122"/>
                </a:solidFill>
                <a:effectLst/>
                <a:latin typeface="Arial" panose="020B0604020202020204" pitchFamily="34" charset="0"/>
              </a:rPr>
              <a:t>, </a:t>
            </a:r>
            <a:r>
              <a:rPr lang="nl-NL" b="0" i="0" u="none" strike="noStrike" dirty="0">
                <a:solidFill>
                  <a:srgbClr val="0B0080"/>
                </a:solidFill>
                <a:effectLst/>
                <a:latin typeface="Arial" panose="020B0604020202020204" pitchFamily="34" charset="0"/>
                <a:hlinkClick r:id="rId10" tooltip="Mangaan"/>
              </a:rPr>
              <a:t>mangaan</a:t>
            </a:r>
            <a:r>
              <a:rPr lang="nl-NL" b="0" i="0" dirty="0">
                <a:solidFill>
                  <a:srgbClr val="202122"/>
                </a:solidFill>
                <a:effectLst/>
                <a:latin typeface="Arial" panose="020B0604020202020204" pitchFamily="34" charset="0"/>
              </a:rPr>
              <a:t>, </a:t>
            </a:r>
            <a:r>
              <a:rPr lang="nl-NL" b="0" i="0" u="none" strike="noStrike" dirty="0">
                <a:solidFill>
                  <a:srgbClr val="0B0080"/>
                </a:solidFill>
                <a:effectLst/>
                <a:latin typeface="Arial" panose="020B0604020202020204" pitchFamily="34" charset="0"/>
                <a:hlinkClick r:id="rId11" tooltip="Stikstof (element)"/>
              </a:rPr>
              <a:t>stikstof</a:t>
            </a:r>
            <a:r>
              <a:rPr lang="nl-NL" b="0" i="0" dirty="0">
                <a:solidFill>
                  <a:srgbClr val="202122"/>
                </a:solidFill>
                <a:effectLst/>
                <a:latin typeface="Arial" panose="020B0604020202020204" pitchFamily="34" charset="0"/>
              </a:rPr>
              <a:t> en </a:t>
            </a:r>
            <a:r>
              <a:rPr lang="nl-NL" b="0" i="0" u="none" strike="noStrike" dirty="0">
                <a:solidFill>
                  <a:srgbClr val="0B0080"/>
                </a:solidFill>
                <a:effectLst/>
                <a:latin typeface="Arial" panose="020B0604020202020204" pitchFamily="34" charset="0"/>
                <a:hlinkClick r:id="rId12" tooltip="Silicium"/>
              </a:rPr>
              <a:t>silicium</a:t>
            </a:r>
            <a:r>
              <a:rPr lang="nl-NL" b="0" i="0" dirty="0">
                <a:solidFill>
                  <a:srgbClr val="202122"/>
                </a:solidFill>
                <a:effectLst/>
                <a:latin typeface="Arial" panose="020B0604020202020204" pitchFamily="34" charset="0"/>
              </a:rPr>
              <a:t> aanwezig.</a:t>
            </a:r>
            <a:endParaRPr lang="nl-NL" dirty="0"/>
          </a:p>
        </p:txBody>
      </p:sp>
    </p:spTree>
    <p:extLst>
      <p:ext uri="{BB962C8B-B14F-4D97-AF65-F5344CB8AC3E}">
        <p14:creationId xmlns:p14="http://schemas.microsoft.com/office/powerpoint/2010/main" val="79916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AE7D6-37C2-4E66-A377-2501E40DC7F0}"/>
              </a:ext>
            </a:extLst>
          </p:cNvPr>
          <p:cNvSpPr>
            <a:spLocks noGrp="1"/>
          </p:cNvSpPr>
          <p:nvPr>
            <p:ph type="title"/>
          </p:nvPr>
        </p:nvSpPr>
        <p:spPr/>
        <p:txBody>
          <a:bodyPr/>
          <a:lstStyle/>
          <a:p>
            <a:pPr algn="ctr"/>
            <a:r>
              <a:rPr lang="nl-NL" dirty="0"/>
              <a:t>RVS spoelbak</a:t>
            </a:r>
          </a:p>
        </p:txBody>
      </p:sp>
      <p:pic>
        <p:nvPicPr>
          <p:cNvPr id="4" name="Tijdelijke aanduiding voor inhoud 3">
            <a:extLst>
              <a:ext uri="{FF2B5EF4-FFF2-40B4-BE49-F238E27FC236}">
                <a16:creationId xmlns:a16="http://schemas.microsoft.com/office/drawing/2014/main" id="{A6D4806A-4D2B-4C16-8306-2C11F8371650}"/>
              </a:ext>
            </a:extLst>
          </p:cNvPr>
          <p:cNvPicPr>
            <a:picLocks noGrp="1" noChangeAspect="1"/>
          </p:cNvPicPr>
          <p:nvPr>
            <p:ph idx="1"/>
          </p:nvPr>
        </p:nvPicPr>
        <p:blipFill>
          <a:blip r:embed="rId2"/>
          <a:stretch>
            <a:fillRect/>
          </a:stretch>
        </p:blipFill>
        <p:spPr>
          <a:xfrm>
            <a:off x="2987824" y="2276872"/>
            <a:ext cx="4537607" cy="1722835"/>
          </a:xfrm>
          <a:prstGeom prst="rect">
            <a:avLst/>
          </a:prstGeom>
        </p:spPr>
      </p:pic>
    </p:spTree>
    <p:extLst>
      <p:ext uri="{BB962C8B-B14F-4D97-AF65-F5344CB8AC3E}">
        <p14:creationId xmlns:p14="http://schemas.microsoft.com/office/powerpoint/2010/main" val="191741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D4847-2FB6-4BDE-A17E-B384FF8CDEA3}"/>
              </a:ext>
            </a:extLst>
          </p:cNvPr>
          <p:cNvSpPr>
            <a:spLocks noGrp="1"/>
          </p:cNvSpPr>
          <p:nvPr>
            <p:ph type="title"/>
          </p:nvPr>
        </p:nvSpPr>
        <p:spPr/>
        <p:txBody>
          <a:bodyPr/>
          <a:lstStyle/>
          <a:p>
            <a:pPr algn="ctr"/>
            <a:r>
              <a:rPr lang="nl-NL" dirty="0"/>
              <a:t>IJzer verbinden door:</a:t>
            </a:r>
          </a:p>
        </p:txBody>
      </p:sp>
      <p:sp>
        <p:nvSpPr>
          <p:cNvPr id="3" name="Tijdelijke aanduiding voor inhoud 2">
            <a:extLst>
              <a:ext uri="{FF2B5EF4-FFF2-40B4-BE49-F238E27FC236}">
                <a16:creationId xmlns:a16="http://schemas.microsoft.com/office/drawing/2014/main" id="{CCECDC71-16CF-49C8-AA5E-013556DE50BD}"/>
              </a:ext>
            </a:extLst>
          </p:cNvPr>
          <p:cNvSpPr>
            <a:spLocks noGrp="1"/>
          </p:cNvSpPr>
          <p:nvPr>
            <p:ph idx="1"/>
          </p:nvPr>
        </p:nvSpPr>
        <p:spPr/>
        <p:txBody>
          <a:bodyPr/>
          <a:lstStyle/>
          <a:p>
            <a:r>
              <a:rPr lang="nl-NL" dirty="0"/>
              <a:t>Bout en moer verbinding</a:t>
            </a:r>
          </a:p>
          <a:p>
            <a:r>
              <a:rPr lang="nl-NL" dirty="0"/>
              <a:t>Klinken</a:t>
            </a:r>
          </a:p>
          <a:p>
            <a:r>
              <a:rPr lang="nl-NL" dirty="0"/>
              <a:t>Lassen</a:t>
            </a:r>
          </a:p>
          <a:p>
            <a:pPr marL="0" indent="0">
              <a:buNone/>
            </a:pPr>
            <a:r>
              <a:rPr lang="nl-NL" dirty="0"/>
              <a:t>    (elektrisch, CO2, Tig)</a:t>
            </a:r>
          </a:p>
          <a:p>
            <a:r>
              <a:rPr lang="nl-NL" dirty="0"/>
              <a:t>Andere soorten vereist andere technieken.</a:t>
            </a:r>
          </a:p>
          <a:p>
            <a:endParaRPr lang="nl-NL" dirty="0"/>
          </a:p>
        </p:txBody>
      </p:sp>
    </p:spTree>
    <p:extLst>
      <p:ext uri="{BB962C8B-B14F-4D97-AF65-F5344CB8AC3E}">
        <p14:creationId xmlns:p14="http://schemas.microsoft.com/office/powerpoint/2010/main" val="10052407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2795</TotalTime>
  <Words>869</Words>
  <Application>Microsoft Office PowerPoint</Application>
  <PresentationFormat>Diavoorstelling (4:3)</PresentationFormat>
  <Paragraphs>132</Paragraphs>
  <Slides>29</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Arial</vt:lpstr>
      <vt:lpstr>Calibri</vt:lpstr>
      <vt:lpstr>Roboto</vt:lpstr>
      <vt:lpstr>Kantoorthema</vt:lpstr>
      <vt:lpstr>Veel gebruikte materialen in de landbouw:</vt:lpstr>
      <vt:lpstr>Metalen</vt:lpstr>
      <vt:lpstr>IJzer bezit altijd koolstof, hierdoor wordt het metaal harder en sterker</vt:lpstr>
      <vt:lpstr>Ferro-houdende metalen</vt:lpstr>
      <vt:lpstr>Constructie ijzer zoals wij dat gebruiken</vt:lpstr>
      <vt:lpstr>Motorblok van Gietijzer</vt:lpstr>
      <vt:lpstr> Wat is RVS</vt:lpstr>
      <vt:lpstr>RVS spoelbak</vt:lpstr>
      <vt:lpstr>IJzer verbinden door:</vt:lpstr>
      <vt:lpstr>Non Ferro metalen</vt:lpstr>
      <vt:lpstr>Koper</vt:lpstr>
      <vt:lpstr>Toepassing van koper</vt:lpstr>
      <vt:lpstr>Brons ( Koper met 10 tot 30% Tin )</vt:lpstr>
      <vt:lpstr>Bronzen bussen in draaipunten</vt:lpstr>
      <vt:lpstr> Messing</vt:lpstr>
      <vt:lpstr>Messing koppelingen</vt:lpstr>
      <vt:lpstr> Aluminium</vt:lpstr>
      <vt:lpstr> toepassingen van Aluminium</vt:lpstr>
      <vt:lpstr>Zink</vt:lpstr>
      <vt:lpstr>Toepassingen van Zink</vt:lpstr>
      <vt:lpstr> Tin</vt:lpstr>
      <vt:lpstr>Toepassing van Tin</vt:lpstr>
      <vt:lpstr>Lood</vt:lpstr>
      <vt:lpstr>Toepassing lood</vt:lpstr>
      <vt:lpstr>Kunststoffen:  </vt:lpstr>
      <vt:lpstr>2 soorten:</vt:lpstr>
      <vt:lpstr>Nylon</vt:lpstr>
      <vt:lpstr>Nylon</vt:lpstr>
      <vt:lpstr>Toepassingen Nylon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165</cp:revision>
  <cp:lastPrinted>2015-09-16T11:22:19Z</cp:lastPrinted>
  <dcterms:created xsi:type="dcterms:W3CDTF">2013-11-15T15:05:42Z</dcterms:created>
  <dcterms:modified xsi:type="dcterms:W3CDTF">2020-09-06T19:37:36Z</dcterms:modified>
</cp:coreProperties>
</file>